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673" r:id="rId2"/>
    <p:sldMasterId id="2147483708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6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0BB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92" autoAdjust="0"/>
  </p:normalViewPr>
  <p:slideViewPr>
    <p:cSldViewPr snapToGrid="0" snapToObjects="1">
      <p:cViewPr varScale="1">
        <p:scale>
          <a:sx n="65" d="100"/>
          <a:sy n="65" d="100"/>
        </p:scale>
        <p:origin x="-1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B28251-082A-41B0-B5C7-2E3F630B7F1E}" type="datetimeFigureOut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BD8335-8E08-4287-96AC-725DF4C3D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7A9917-C8C0-4161-B156-EAD1741CC077}" type="datetimeFigureOut">
              <a:rPr lang="en-US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1E2B94-DCDC-429A-9E40-58DB323F0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F0A39-6D47-4D23-9206-D0F0FDE3A98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4B5A36-C22A-4719-B1ED-B3A5BC1FCF2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measuring</a:t>
            </a:r>
            <a:r>
              <a:rPr lang="en-US" baseline="0" dirty="0" smtClean="0"/>
              <a:t> table; then ask “students” to complete one task using materials.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De-brief activity quickly.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Slide…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E2B94-DCDC-429A-9E40-58DB323F03C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</a:t>
            </a:r>
            <a:r>
              <a:rPr lang="en-US" baseline="0" dirty="0" smtClean="0"/>
              <a:t> most of our time developing number concepts.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teachers have asked, </a:t>
            </a:r>
          </a:p>
          <a:p>
            <a:r>
              <a:rPr lang="en-US" baseline="0" dirty="0" smtClean="0"/>
              <a:t>“How do we get to measurement and data?” </a:t>
            </a:r>
          </a:p>
          <a:p>
            <a:r>
              <a:rPr lang="en-US" baseline="0" dirty="0" smtClean="0"/>
              <a:t>“How do we make the drastic changes in how the standards progress? It is so different?”</a:t>
            </a:r>
          </a:p>
          <a:p>
            <a:r>
              <a:rPr lang="en-US" baseline="0" dirty="0" smtClean="0"/>
              <a:t>“My kids don’t know how to measure something?”</a:t>
            </a:r>
          </a:p>
          <a:p>
            <a:r>
              <a:rPr lang="en-US" baseline="0" dirty="0" smtClean="0"/>
              <a:t>“Do we still have to teach customary and metric measurement?”</a:t>
            </a:r>
          </a:p>
          <a:p>
            <a:r>
              <a:rPr lang="en-US" baseline="0" dirty="0" smtClean="0"/>
              <a:t>“Can we teach money even though it is only in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grade standards?”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of the issues may be that we are teaching measurement and data in isolation, but they are deeply connected to number and operations concepts.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Quickly chart areas covered in Measurement/Data such as: time, money, measurement (nonstandard, customary, metric),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1E2B94-DCDC-429A-9E40-58DB323F03C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19B0-9DC9-46F5-9EB3-D84629DEB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75F9-5281-448D-A688-D5BB1FAE2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4323E-6607-4B71-AF37-7546CCBE3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2118-6F13-4B82-A941-9FCF7BB6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5B2C-D9D7-47F0-9755-827047201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B842-F483-47B8-A319-4DE0D338D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A015-8F47-43D8-A12F-A57EEBA11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23228-E8BF-4BC4-9B45-9C44BD1B3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F70B-2DB5-4270-8310-1726E60C8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D2299-2D06-404B-8027-69364F83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CF5A-84EF-443C-B12B-B5650E33F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FF46-FF16-4925-A00C-CCA37DAFE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50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669900"/>
              </a:buClr>
              <a:defRPr/>
            </a:lvl1pPr>
            <a:lvl2pPr>
              <a:buClr>
                <a:srgbClr val="669900"/>
              </a:buClr>
              <a:defRPr/>
            </a:lvl2pPr>
            <a:lvl3pPr>
              <a:buClr>
                <a:srgbClr val="669900"/>
              </a:buClr>
              <a:defRPr/>
            </a:lvl3pPr>
            <a:lvl4pPr>
              <a:buClr>
                <a:srgbClr val="669900"/>
              </a:buClr>
              <a:defRPr/>
            </a:lvl4pPr>
            <a:lvl5pPr>
              <a:buClr>
                <a:srgbClr val="6699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50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669900"/>
              </a:buClr>
              <a:defRPr sz="2800"/>
            </a:lvl1pPr>
            <a:lvl2pPr>
              <a:buClr>
                <a:srgbClr val="669900"/>
              </a:buClr>
              <a:defRPr sz="2400"/>
            </a:lvl2pPr>
            <a:lvl3pPr>
              <a:buClr>
                <a:srgbClr val="669900"/>
              </a:buClr>
              <a:defRPr sz="2000"/>
            </a:lvl3pPr>
            <a:lvl4pPr>
              <a:buClr>
                <a:srgbClr val="669900"/>
              </a:buClr>
              <a:defRPr sz="1800"/>
            </a:lvl4pPr>
            <a:lvl5pPr>
              <a:buClr>
                <a:srgbClr val="6699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F591-88EB-45D6-B909-BD28EF842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4485-50CB-46DE-8FCD-3714677DB2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26F5D9F-8A52-4E65-A651-01C5C4AD5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 descr="GRREC POWERPOINT .psd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520A1D2-9EE6-40A7-9F09-04E116429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6" descr="GRREC POWERPOINT .psd"/>
          <p:cNvPicPr>
            <a:picLocks noChangeAspect="1"/>
          </p:cNvPicPr>
          <p:nvPr/>
        </p:nvPicPr>
        <p:blipFill>
          <a:blip r:embed="rId13"/>
          <a:srcRect t="82745"/>
          <a:stretch>
            <a:fillRect/>
          </a:stretch>
        </p:blipFill>
        <p:spPr bwMode="auto">
          <a:xfrm>
            <a:off x="0" y="5675313"/>
            <a:ext cx="91440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50" r:id="rId5"/>
    <p:sldLayoutId id="2147484051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4A636FD-A72E-4E1F-8FCE-4C60AB528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6" descr="GRREC POWERPOINT .psd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 smtClean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Math Network Break-Out Session</a:t>
            </a:r>
          </a:p>
          <a:p>
            <a:pPr>
              <a:defRPr/>
            </a:pPr>
            <a:r>
              <a:rPr lang="en-US" dirty="0" smtClean="0"/>
              <a:t>September 27, 2012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1809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Making Connections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3834581" y="1503363"/>
            <a:ext cx="4852219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b="1" dirty="0" smtClean="0"/>
              <a:t>I can deepen my understanding of Kentucky Core Academic Standards and mathematics pedagogy.</a:t>
            </a:r>
            <a:endParaRPr lang="en-US" sz="4000" dirty="0" smtClean="0"/>
          </a:p>
          <a:p>
            <a:pPr lvl="1"/>
            <a:endParaRPr lang="en-US" sz="2400" dirty="0" smtClean="0">
              <a:ea typeface="ＭＳ Ｐゴシック" pitchFamily="34" charset="-128"/>
            </a:endParaRPr>
          </a:p>
        </p:txBody>
      </p:sp>
      <p:pic>
        <p:nvPicPr>
          <p:cNvPr id="1026" name="Picture 2" descr="C:\Users\rgaddie\AppData\Local\Microsoft\Windows\Temporary Internet Files\Content.IE5\0KZP85BO\MC90038259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02093"/>
            <a:ext cx="3546987" cy="3546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Value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  					Student Target: </a:t>
            </a:r>
            <a:r>
              <a:rPr lang="en-US" sz="4000" b="1" i="1" dirty="0" smtClean="0"/>
              <a:t>I can estimate 				groups of tens and ones.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2800" dirty="0" smtClean="0"/>
              <a:t>Adapted from</a:t>
            </a:r>
          </a:p>
          <a:p>
            <a:pPr algn="ctr">
              <a:buNone/>
            </a:pPr>
            <a:r>
              <a:rPr lang="en-US" sz="2800" dirty="0" smtClean="0"/>
              <a:t>“Estimating Groups of Tens and Ones”</a:t>
            </a:r>
          </a:p>
          <a:p>
            <a:pPr algn="ctr">
              <a:buNone/>
            </a:pPr>
            <a:r>
              <a:rPr lang="en-US" sz="2800" dirty="0" smtClean="0"/>
              <a:t>Page 155 in John Van de </a:t>
            </a:r>
            <a:r>
              <a:rPr lang="en-US" sz="2800" dirty="0" err="1" smtClean="0"/>
              <a:t>Walle’s</a:t>
            </a:r>
            <a:r>
              <a:rPr lang="en-US" sz="2800" dirty="0" smtClean="0"/>
              <a:t> </a:t>
            </a:r>
            <a:r>
              <a:rPr lang="en-US" sz="2800" i="1" dirty="0" smtClean="0"/>
              <a:t>Teaching Student-Centered Mathematics, Grades K-3</a:t>
            </a:r>
            <a:endParaRPr lang="en-US" sz="2800" i="1" dirty="0"/>
          </a:p>
        </p:txBody>
      </p:sp>
      <p:pic>
        <p:nvPicPr>
          <p:cNvPr id="2050" name="Picture 2" descr="C:\Users\rgaddie\AppData\Local\Microsoft\Windows\Temporary Internet Files\Content.IE5\0KZP85BO\MC90038259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730" y="1600199"/>
            <a:ext cx="2027903" cy="2027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 Core Academic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/>
              <a:t>Number and Operations in Base Ten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Number and Operations – Fractions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Measurement and Data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 Core Academic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help strengthen our students’ conceptual understanding of measurement/data and number concepts at the same time?</a:t>
            </a:r>
          </a:p>
          <a:p>
            <a:endParaRPr lang="en-US" dirty="0" smtClean="0"/>
          </a:p>
          <a:p>
            <a:r>
              <a:rPr lang="en-US" dirty="0" smtClean="0"/>
              <a:t>Are there natural connections?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 Core Academic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509"/>
            <a:ext cx="8229600" cy="4525963"/>
          </a:xfrm>
        </p:spPr>
        <p:txBody>
          <a:bodyPr/>
          <a:lstStyle/>
          <a:p>
            <a:r>
              <a:rPr lang="en-US" dirty="0" smtClean="0"/>
              <a:t>Use the copies of your standards to cut/paste on chart paper.</a:t>
            </a:r>
          </a:p>
          <a:p>
            <a:r>
              <a:rPr lang="en-US" dirty="0" smtClean="0"/>
              <a:t>Use markers/pens to show natural connections between number concepts and measurement/data concepts.</a:t>
            </a:r>
          </a:p>
          <a:p>
            <a:r>
              <a:rPr lang="en-US" dirty="0" smtClean="0"/>
              <a:t>Explore all grade level measurement/data standards. How can you build a strong foundation for future standards through your number concepts instruction?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 J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287</Words>
  <Application>Microsoft Office PowerPoint</Application>
  <PresentationFormat>On-screen Show (4:3)</PresentationFormat>
  <Paragraphs>46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Office Theme Jr</vt:lpstr>
      <vt:lpstr>1_Office Theme</vt:lpstr>
      <vt:lpstr>Making Connections</vt:lpstr>
      <vt:lpstr>Making Connections</vt:lpstr>
      <vt:lpstr>Place Value Activity</vt:lpstr>
      <vt:lpstr>Kentucky Core Academic Standards</vt:lpstr>
      <vt:lpstr>Kentucky Core Academic Standards</vt:lpstr>
      <vt:lpstr>Kentucky Core Academic Standards</vt:lpstr>
    </vt:vector>
  </TitlesOfParts>
  <Company>GRREC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Mindy Alexander</dc:creator>
  <cp:lastModifiedBy>rgaddie</cp:lastModifiedBy>
  <cp:revision>34</cp:revision>
  <dcterms:created xsi:type="dcterms:W3CDTF">2011-06-01T18:51:28Z</dcterms:created>
  <dcterms:modified xsi:type="dcterms:W3CDTF">2012-09-26T14:57:06Z</dcterms:modified>
</cp:coreProperties>
</file>