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7" r:id="rId2"/>
    <p:sldId id="267" r:id="rId3"/>
    <p:sldId id="269" r:id="rId4"/>
    <p:sldId id="270" r:id="rId5"/>
    <p:sldId id="271" r:id="rId6"/>
    <p:sldId id="272" r:id="rId7"/>
    <p:sldId id="273" r:id="rId8"/>
    <p:sldId id="274" r:id="rId9"/>
    <p:sldId id="275" r:id="rId10"/>
    <p:sldId id="276" r:id="rId11"/>
    <p:sldId id="279" r:id="rId12"/>
    <p:sldId id="280" r:id="rId13"/>
    <p:sldId id="278" r:id="rId14"/>
    <p:sldId id="259" r:id="rId15"/>
    <p:sldId id="260" r:id="rId16"/>
    <p:sldId id="261" r:id="rId17"/>
    <p:sldId id="262" r:id="rId18"/>
    <p:sldId id="263" r:id="rId19"/>
    <p:sldId id="264" r:id="rId20"/>
    <p:sldId id="265"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26" autoAdjust="0"/>
  </p:normalViewPr>
  <p:slideViewPr>
    <p:cSldViewPr>
      <p:cViewPr varScale="1">
        <p:scale>
          <a:sx n="72" d="100"/>
          <a:sy n="72" d="100"/>
        </p:scale>
        <p:origin x="-46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2B5F4F-1BA5-4E9E-8AE3-0828E980F045}" type="datetimeFigureOut">
              <a:rPr lang="en-US" smtClean="0"/>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742EB2-0F47-4192-B343-960DCBF0A8DE}" type="slidenum">
              <a:rPr lang="en-US" smtClean="0"/>
              <a:t>‹#›</a:t>
            </a:fld>
            <a:endParaRPr lang="en-US"/>
          </a:p>
        </p:txBody>
      </p:sp>
    </p:spTree>
    <p:extLst>
      <p:ext uri="{BB962C8B-B14F-4D97-AF65-F5344CB8AC3E}">
        <p14:creationId xmlns:p14="http://schemas.microsoft.com/office/powerpoint/2010/main" val="195347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Allow time for participants to read through the example. This sample meets all criteria.</a:t>
            </a:r>
          </a:p>
          <a:p>
            <a:pPr eaLnBrk="1" hangingPunct="1">
              <a:spcBef>
                <a:spcPct val="0"/>
              </a:spcBef>
            </a:pPr>
            <a:endParaRPr lang="en-US" b="1" smtClean="0"/>
          </a:p>
          <a:p>
            <a:pPr eaLnBrk="1" hangingPunct="1">
              <a:spcBef>
                <a:spcPct val="0"/>
              </a:spcBef>
            </a:pPr>
            <a:r>
              <a:rPr lang="en-US" smtClean="0"/>
              <a:t>Note in your discussion that a writing goal would be appropriate for science, social studies, and technical subjects as well - because of our shared literacy standards. </a:t>
            </a:r>
            <a:br>
              <a:rPr lang="en-US" smtClean="0"/>
            </a:b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DF915880-663B-4790-80F5-A0138D487628}" type="slidenum">
              <a:rPr lang="en-US" smtClean="0">
                <a:solidFill>
                  <a:prstClr val="black"/>
                </a:solidFill>
              </a:rPr>
              <a:pPr>
                <a:defRPr/>
              </a:pPr>
              <a:t>2</a:t>
            </a:fld>
            <a:endParaRPr lang="en-US"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 Handout</a:t>
            </a:r>
            <a:endParaRPr lang="en-US" dirty="0"/>
          </a:p>
        </p:txBody>
      </p:sp>
      <p:sp>
        <p:nvSpPr>
          <p:cNvPr id="4" name="Slide Number Placeholder 3"/>
          <p:cNvSpPr>
            <a:spLocks noGrp="1"/>
          </p:cNvSpPr>
          <p:nvPr>
            <p:ph type="sldNum" sz="quarter" idx="10"/>
          </p:nvPr>
        </p:nvSpPr>
        <p:spPr/>
        <p:txBody>
          <a:bodyPr/>
          <a:lstStyle/>
          <a:p>
            <a:fld id="{7E742EB2-0F47-4192-B343-960DCBF0A8DE}" type="slidenum">
              <a:rPr lang="en-US" smtClean="0"/>
              <a:t>13</a:t>
            </a:fld>
            <a:endParaRPr lang="en-US"/>
          </a:p>
        </p:txBody>
      </p:sp>
    </p:spTree>
    <p:extLst>
      <p:ext uri="{BB962C8B-B14F-4D97-AF65-F5344CB8AC3E}">
        <p14:creationId xmlns:p14="http://schemas.microsoft.com/office/powerpoint/2010/main" val="1754946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Share info on slide ---- </a:t>
            </a:r>
            <a:r>
              <a:rPr lang="en-US" i="1" smtClean="0"/>
              <a:t>Below is information to help your talking points if needed.</a:t>
            </a:r>
          </a:p>
          <a:p>
            <a:endParaRPr lang="en-US" b="1" i="1" smtClean="0"/>
          </a:p>
          <a:p>
            <a:r>
              <a:rPr lang="en-US" b="1" i="1" smtClean="0"/>
              <a:t>From . . . </a:t>
            </a:r>
            <a:endParaRPr lang="en-US" b="1" smtClean="0"/>
          </a:p>
          <a:p>
            <a:r>
              <a:rPr lang="en-US" b="1" smtClean="0"/>
              <a:t>Measuring Teachers’ Contributions to Student Learning Growth for Nontested Grades and Subjects</a:t>
            </a:r>
          </a:p>
          <a:p>
            <a:r>
              <a:rPr lang="en-US" b="1" smtClean="0"/>
              <a:t>March 2011</a:t>
            </a:r>
          </a:p>
          <a:p>
            <a:r>
              <a:rPr lang="en-US" b="1" smtClean="0"/>
              <a:t>Laura Goe, Ph.D., </a:t>
            </a:r>
            <a:r>
              <a:rPr lang="en-US" b="1" i="1" smtClean="0"/>
              <a:t>ETS  -  </a:t>
            </a:r>
            <a:r>
              <a:rPr lang="en-US" b="1" smtClean="0"/>
              <a:t>Lynn Holdheide, </a:t>
            </a:r>
            <a:r>
              <a:rPr lang="en-US" b="1" i="1" smtClean="0"/>
              <a:t>Vanderbilt University -  The National Comprehensive Center For Teacher Quality</a:t>
            </a:r>
          </a:p>
          <a:p>
            <a:endParaRPr lang="en-US" b="1" smtClean="0"/>
          </a:p>
          <a:p>
            <a:r>
              <a:rPr lang="en-US" smtClean="0"/>
              <a:t>Federal priorities (Secretary’s Priorities for Discretionary Grant Programs, 2010) specify that acceptable measures for determining teachers’ contributions to student learning must meet the following requirements: </a:t>
            </a:r>
          </a:p>
          <a:p>
            <a:pPr>
              <a:buFontTx/>
              <a:buChar char="•"/>
            </a:pPr>
            <a:r>
              <a:rPr lang="en-US" b="1" smtClean="0"/>
              <a:t>   Rigorous</a:t>
            </a:r>
            <a:r>
              <a:rPr lang="en-US" smtClean="0"/>
              <a:t> </a:t>
            </a:r>
            <a:r>
              <a:rPr lang="en-US" i="1" smtClean="0"/>
              <a:t>Rigorous measures may exhibit high expectations for student progress toward college- and career-readiness. In other words, an assessment that measures student progress in social studies would be designed to measure students’ mastery of grade-level standards for that subject. Thus, a student who does well on such an assessment should be on track to successful, on-time promotion to the next grade and ultimately to graduation. </a:t>
            </a:r>
          </a:p>
          <a:p>
            <a:pPr>
              <a:buFontTx/>
              <a:buChar char="•"/>
            </a:pPr>
            <a:endParaRPr lang="en-US" i="1" smtClean="0"/>
          </a:p>
          <a:p>
            <a:r>
              <a:rPr lang="en-US" b="1" smtClean="0"/>
              <a:t>It’s not about a unit assessment</a:t>
            </a:r>
            <a:r>
              <a:rPr lang="en-US" smtClean="0"/>
              <a:t>, but rather skills and concepts that students continue to develop all year and are important enough to monitor across the year. </a:t>
            </a:r>
            <a:endParaRPr lang="en-US" b="1" smtClean="0"/>
          </a:p>
          <a:p>
            <a:endParaRPr lang="en-US" b="1" smtClean="0"/>
          </a:p>
          <a:p>
            <a:r>
              <a:rPr lang="en-US" b="1" smtClean="0"/>
              <a:t>Having the right assessment </a:t>
            </a:r>
            <a:r>
              <a:rPr lang="en-US" smtClean="0"/>
              <a:t>is key in identifying what skills and concepts students need to develop across the year. </a:t>
            </a:r>
          </a:p>
          <a:p>
            <a:pPr>
              <a:buFontTx/>
              <a:buChar char="•"/>
            </a:pPr>
            <a:endParaRPr lang="en-US" i="1" smtClean="0"/>
          </a:p>
          <a:p>
            <a:endParaRPr lang="en-US" smtClean="0"/>
          </a:p>
        </p:txBody>
      </p:sp>
      <p:sp>
        <p:nvSpPr>
          <p:cNvPr id="4" name="Slide Number Placeholder 3"/>
          <p:cNvSpPr>
            <a:spLocks noGrp="1"/>
          </p:cNvSpPr>
          <p:nvPr>
            <p:ph type="sldNum" sz="quarter" idx="5"/>
          </p:nvPr>
        </p:nvSpPr>
        <p:spPr/>
        <p:txBody>
          <a:bodyPr/>
          <a:lstStyle/>
          <a:p>
            <a:pPr>
              <a:defRPr/>
            </a:pPr>
            <a:fld id="{34099D5F-7CF3-4422-8B8F-A5B828B2F971}"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b="1" i="1" dirty="0" smtClean="0"/>
              <a:t>Share information on slide – below is information for talking points if needed.</a:t>
            </a:r>
          </a:p>
          <a:p>
            <a:pPr>
              <a:defRPr/>
            </a:pPr>
            <a:endParaRPr lang="en-US" b="1" i="1" dirty="0" smtClean="0"/>
          </a:p>
          <a:p>
            <a:pPr>
              <a:defRPr/>
            </a:pPr>
            <a:r>
              <a:rPr lang="en-US" b="1" i="1" dirty="0" smtClean="0"/>
              <a:t>From . . . </a:t>
            </a:r>
            <a:endParaRPr lang="en-US" b="1" dirty="0" smtClean="0"/>
          </a:p>
          <a:p>
            <a:pPr>
              <a:defRPr/>
            </a:pPr>
            <a:r>
              <a:rPr lang="en-US" b="1" dirty="0" smtClean="0"/>
              <a:t>Measuring Teachers’ Contributions to Student Learning Growth for </a:t>
            </a:r>
            <a:r>
              <a:rPr lang="en-US" b="1" dirty="0" err="1" smtClean="0"/>
              <a:t>Nontested</a:t>
            </a:r>
            <a:r>
              <a:rPr lang="en-US" b="1" dirty="0" smtClean="0"/>
              <a:t> Grades and Subjects</a:t>
            </a:r>
          </a:p>
          <a:p>
            <a:pPr>
              <a:defRPr/>
            </a:pPr>
            <a:r>
              <a:rPr lang="en-US" b="1" dirty="0" smtClean="0"/>
              <a:t>March 2011</a:t>
            </a:r>
          </a:p>
          <a:p>
            <a:pPr>
              <a:defRPr/>
            </a:pPr>
            <a:r>
              <a:rPr lang="en-US" b="1" dirty="0" smtClean="0"/>
              <a:t>Laura </a:t>
            </a:r>
            <a:r>
              <a:rPr lang="en-US" b="1" dirty="0" err="1" smtClean="0"/>
              <a:t>Goe</a:t>
            </a:r>
            <a:r>
              <a:rPr lang="en-US" b="1" dirty="0" smtClean="0"/>
              <a:t>, Ph.D., </a:t>
            </a:r>
            <a:r>
              <a:rPr lang="en-US" b="1" i="1" dirty="0" smtClean="0"/>
              <a:t>ETS  -  </a:t>
            </a:r>
            <a:r>
              <a:rPr lang="en-US" b="1" dirty="0" smtClean="0"/>
              <a:t>Lynn </a:t>
            </a:r>
            <a:r>
              <a:rPr lang="en-US" b="1" dirty="0" err="1" smtClean="0"/>
              <a:t>Holdheide</a:t>
            </a:r>
            <a:r>
              <a:rPr lang="en-US" b="1" dirty="0" smtClean="0"/>
              <a:t>, </a:t>
            </a:r>
            <a:r>
              <a:rPr lang="en-US" b="1" i="1" dirty="0" smtClean="0"/>
              <a:t>Vanderbilt University -  The National Comprehensive Center For Teacher Quality</a:t>
            </a:r>
          </a:p>
          <a:p>
            <a:pPr>
              <a:defRPr/>
            </a:pPr>
            <a:endParaRPr lang="en-US" b="1" dirty="0" smtClean="0"/>
          </a:p>
          <a:p>
            <a:pPr>
              <a:defRPr/>
            </a:pPr>
            <a:r>
              <a:rPr lang="en-US" dirty="0" smtClean="0"/>
              <a:t>Federal priorities (Secretary’s Priorities for Discretionary Grant Programs, 2010) specify that acceptable measures for determining teachers’ contributions to student learning must meet the following requirements: </a:t>
            </a:r>
          </a:p>
          <a:p>
            <a:pPr>
              <a:buFont typeface="Arial" pitchFamily="34" charset="0"/>
              <a:buChar char="•"/>
              <a:defRPr/>
            </a:pPr>
            <a:r>
              <a:rPr lang="en-US" b="1" dirty="0" smtClean="0"/>
              <a:t>   Between two points in time  </a:t>
            </a:r>
            <a:r>
              <a:rPr lang="en-US" i="1" dirty="0" smtClean="0"/>
              <a:t>Between two points in time may mean assessments that occur as close as possible to the beginning and end of a course so that the maximum growth toward subject/grade standards can be shown. </a:t>
            </a:r>
          </a:p>
          <a:p>
            <a:pPr>
              <a:buFont typeface="Arial" pitchFamily="34" charset="0"/>
              <a:buNone/>
              <a:defRPr/>
            </a:pPr>
            <a:endParaRPr lang="en-US" dirty="0" smtClean="0"/>
          </a:p>
          <a:p>
            <a:pPr marL="171450" indent="-171450">
              <a:buFont typeface="Arial" pitchFamily="34" charset="0"/>
              <a:buChar char="•"/>
              <a:defRPr/>
            </a:pPr>
            <a:r>
              <a:rPr lang="en-US" b="1" dirty="0" smtClean="0"/>
              <a:t>Comparable across classrooms </a:t>
            </a:r>
            <a:r>
              <a:rPr lang="en-US" i="1" dirty="0" smtClean="0"/>
              <a:t>Comparable across classrooms has two possible interpretations, both of which are useful to consider: </a:t>
            </a:r>
          </a:p>
          <a:p>
            <a:pPr>
              <a:defRPr/>
            </a:pPr>
            <a:r>
              <a:rPr lang="en-US" dirty="0" smtClean="0"/>
              <a:t>	</a:t>
            </a:r>
            <a:r>
              <a:rPr lang="en-US" i="1" dirty="0" smtClean="0"/>
              <a:t>¡¡The measures used to show students’ growth for a particular subject are the same or very similar across classrooms within a district or state. </a:t>
            </a:r>
          </a:p>
          <a:p>
            <a:pPr>
              <a:defRPr/>
            </a:pPr>
            <a:r>
              <a:rPr lang="en-US" i="1" dirty="0" smtClean="0"/>
              <a:t>	¡¡The measures used in </a:t>
            </a:r>
            <a:r>
              <a:rPr lang="en-US" i="1" dirty="0" err="1" smtClean="0"/>
              <a:t>nontested</a:t>
            </a:r>
            <a:r>
              <a:rPr lang="en-US" i="1" dirty="0" smtClean="0"/>
              <a:t> subjects and grades are as rigorous as those in tested subjects and grades. In other words, measures used to document 			student learning growth in art, music, and social studies must be as rigorous as those for student learning growth in reading/language arts and mathematics. </a:t>
            </a:r>
          </a:p>
          <a:p>
            <a:pPr>
              <a:defRPr/>
            </a:pPr>
            <a:endParaRPr lang="en-US" b="1" i="1" dirty="0" smtClean="0"/>
          </a:p>
        </p:txBody>
      </p:sp>
      <p:sp>
        <p:nvSpPr>
          <p:cNvPr id="4" name="Slide Number Placeholder 3"/>
          <p:cNvSpPr>
            <a:spLocks noGrp="1"/>
          </p:cNvSpPr>
          <p:nvPr>
            <p:ph type="sldNum" sz="quarter" idx="5"/>
          </p:nvPr>
        </p:nvSpPr>
        <p:spPr/>
        <p:txBody>
          <a:bodyPr/>
          <a:lstStyle/>
          <a:p>
            <a:pPr>
              <a:defRPr/>
            </a:pPr>
            <a:fld id="{C12B2AD8-FF35-47AC-B4BD-F592A128D70A}"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So, what does comparable across classrooms mean?</a:t>
            </a:r>
          </a:p>
          <a:p>
            <a:pPr eaLnBrk="1" hangingPunct="1">
              <a:spcBef>
                <a:spcPct val="0"/>
              </a:spcBef>
            </a:pPr>
            <a:endParaRPr lang="en-US" smtClean="0"/>
          </a:p>
          <a:p>
            <a:pPr eaLnBrk="1" hangingPunct="1">
              <a:spcBef>
                <a:spcPct val="0"/>
              </a:spcBef>
            </a:pPr>
            <a:r>
              <a:rPr lang="en-US" smtClean="0"/>
              <a:t>Similar classrooms should be measured with similar instruments to ensure that all students are treated fairly.  The rigor of the goals should also be comparable across similar classrooms.</a:t>
            </a:r>
          </a:p>
          <a:p>
            <a:pPr eaLnBrk="1" hangingPunct="1">
              <a:spcBef>
                <a:spcPct val="0"/>
              </a:spcBef>
            </a:pPr>
            <a:r>
              <a:rPr lang="en-US" smtClean="0"/>
              <a:t>This is referring to similar classrooms within a school, a district, or better yet, the state or nation.</a:t>
            </a:r>
          </a:p>
          <a:p>
            <a:pPr eaLnBrk="1" hangingPunct="1">
              <a:spcBef>
                <a:spcPct val="0"/>
              </a:spcBef>
            </a:pPr>
            <a:endParaRPr lang="en-US" smtClean="0"/>
          </a:p>
          <a:p>
            <a:pPr eaLnBrk="1" hangingPunct="1">
              <a:spcBef>
                <a:spcPct val="0"/>
              </a:spcBef>
            </a:pPr>
            <a:r>
              <a:rPr lang="en-US" smtClean="0"/>
              <a:t>This is also reflected in the work of Dr. Laura Goe, when writing for The National Comprehensive Center For Teacher Quality, who insists that “comparable must include the assurance that state tested and non-tested grades generate goals of equal rigor.”</a:t>
            </a:r>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11AB8EF-E223-4E07-ACED-99B673CE5403}"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(transition slide)</a:t>
            </a:r>
          </a:p>
          <a:p>
            <a:r>
              <a:rPr lang="en-US" smtClean="0"/>
              <a:t>Let’s take a few minutes to think about the assessments being used in your district that meet this criteria.  </a:t>
            </a:r>
          </a:p>
          <a:p>
            <a:endParaRPr lang="en-US" smtClean="0"/>
          </a:p>
          <a:p>
            <a:r>
              <a:rPr lang="en-US" smtClean="0"/>
              <a:t>Share next two slides before providing time for participants to share ideas.</a:t>
            </a:r>
          </a:p>
        </p:txBody>
      </p:sp>
      <p:sp>
        <p:nvSpPr>
          <p:cNvPr id="4" name="Slide Number Placeholder 3"/>
          <p:cNvSpPr>
            <a:spLocks noGrp="1"/>
          </p:cNvSpPr>
          <p:nvPr>
            <p:ph type="sldNum" sz="quarter" idx="5"/>
          </p:nvPr>
        </p:nvSpPr>
        <p:spPr/>
        <p:txBody>
          <a:bodyPr/>
          <a:lstStyle/>
          <a:p>
            <a:pPr>
              <a:defRPr/>
            </a:pPr>
            <a:fld id="{7DCE37C5-2078-4F9B-A0BA-694BC66616C5}"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Notice there are several data possibilities. Assessments must provide baseline information for mastery toward skills/concepts within the standards and/or 21</a:t>
            </a:r>
            <a:r>
              <a:rPr lang="en-US" baseline="30000" smtClean="0"/>
              <a:t>st</a:t>
            </a:r>
            <a:r>
              <a:rPr lang="en-US" smtClean="0"/>
              <a:t> century skills. This is your pre-assessment step.  </a:t>
            </a:r>
          </a:p>
          <a:p>
            <a:endParaRPr lang="en-US" smtClean="0"/>
          </a:p>
          <a:p>
            <a:r>
              <a:rPr lang="en-US" smtClean="0"/>
              <a:t>You may have district assessments for your content area or have developed common assessments in your school or district to assess students.  Assessments may also include student projects , performances, products and portfolios. </a:t>
            </a:r>
          </a:p>
          <a:p>
            <a:endParaRPr lang="en-US" smtClean="0"/>
          </a:p>
          <a:p>
            <a:r>
              <a:rPr lang="en-US" smtClean="0"/>
              <a:t>Many schools use interim assessments.  What kinds are used in your school or district?  (some possibilities are MAP, ThinkLink/Discovery Ed, DIBELS) </a:t>
            </a:r>
          </a:p>
          <a:p>
            <a:endParaRPr lang="en-US" smtClean="0"/>
          </a:p>
          <a:p>
            <a:r>
              <a:rPr lang="en-US" smtClean="0"/>
              <a:t>Also, many of you may be involved in Literacy Design Collaborative  and developing modules. The Classroom Assessment option in the LDC model can be used to provide baseline data as well. Those involved with Math Design collaborative who are implementing formative assessment lessons may design assessments appropriate for measuring student growth over time as well. </a:t>
            </a:r>
          </a:p>
        </p:txBody>
      </p:sp>
      <p:sp>
        <p:nvSpPr>
          <p:cNvPr id="4" name="Slide Number Placeholder 3"/>
          <p:cNvSpPr>
            <a:spLocks noGrp="1"/>
          </p:cNvSpPr>
          <p:nvPr>
            <p:ph type="sldNum" sz="quarter" idx="5"/>
          </p:nvPr>
        </p:nvSpPr>
        <p:spPr/>
        <p:txBody>
          <a:bodyPr/>
          <a:lstStyle/>
          <a:p>
            <a:pPr>
              <a:defRPr/>
            </a:pPr>
            <a:fld id="{31389EB2-57BC-4D19-83D5-FF9B6E03AA08}" type="slidenum">
              <a:rPr lang="en-US" smtClean="0"/>
              <a:pPr>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Whatever assessment you use, note that assessments need to be standards-based but provide information on the overarching skills or concepts of the discipline. </a:t>
            </a:r>
          </a:p>
          <a:p>
            <a:endParaRPr lang="en-US" smtClean="0"/>
          </a:p>
          <a:p>
            <a:r>
              <a:rPr lang="en-US" smtClean="0"/>
              <a:t>Descriptive rubrics would need to accompany assessment data and also need to be aligned with standards</a:t>
            </a:r>
          </a:p>
          <a:p>
            <a:endParaRPr lang="en-US" smtClean="0"/>
          </a:p>
          <a:p>
            <a:r>
              <a:rPr lang="en-US" smtClean="0"/>
              <a:t>Assessments should also be comparable across classrooms as this supports validity.</a:t>
            </a:r>
          </a:p>
          <a:p>
            <a:endParaRPr lang="en-US" smtClean="0"/>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074919BF-7DD5-444C-8E8A-80A22CA64069}"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Refer back to the Assessment Inventory Worksheet . Districts should use this for continuing the discussion within their districts. </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A3572CC5-C900-4DFC-9E2E-78C50D4C3ACD}" type="slidenum">
              <a:rPr lang="en-US" smtClean="0"/>
              <a:pPr>
                <a:defRPr/>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 to</a:t>
            </a:r>
            <a:r>
              <a:rPr lang="en-US" baseline="0" dirty="0" smtClean="0"/>
              <a:t> handout</a:t>
            </a:r>
            <a:endParaRPr lang="en-US" dirty="0"/>
          </a:p>
        </p:txBody>
      </p:sp>
      <p:sp>
        <p:nvSpPr>
          <p:cNvPr id="4" name="Slide Number Placeholder 3"/>
          <p:cNvSpPr>
            <a:spLocks noGrp="1"/>
          </p:cNvSpPr>
          <p:nvPr>
            <p:ph type="sldNum" sz="quarter" idx="10"/>
          </p:nvPr>
        </p:nvSpPr>
        <p:spPr/>
        <p:txBody>
          <a:bodyPr/>
          <a:lstStyle/>
          <a:p>
            <a:fld id="{7E742EB2-0F47-4192-B343-960DCBF0A8DE}" type="slidenum">
              <a:rPr lang="en-US" smtClean="0"/>
              <a:t>21</a:t>
            </a:fld>
            <a:endParaRPr lang="en-US"/>
          </a:p>
        </p:txBody>
      </p:sp>
    </p:spTree>
    <p:extLst>
      <p:ext uri="{BB962C8B-B14F-4D97-AF65-F5344CB8AC3E}">
        <p14:creationId xmlns:p14="http://schemas.microsoft.com/office/powerpoint/2010/main" val="372571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2D6B3177-E301-4BF9-A0F7-E6BFE304880F}" type="slidenum">
              <a:rPr lang="en-US" smtClean="0">
                <a:solidFill>
                  <a:prstClr val="black"/>
                </a:solidFill>
              </a:rPr>
              <a:pPr>
                <a:defRPr/>
              </a:pPr>
              <a:t>3</a:t>
            </a:fld>
            <a:endParaRPr lang="en-US" dirty="0"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C4D1F4F9-9310-408A-8457-1F092E6405FD}" type="slidenum">
              <a:rPr lang="en-US" smtClean="0">
                <a:solidFill>
                  <a:prstClr val="black"/>
                </a:solidFill>
              </a:rPr>
              <a:pPr>
                <a:defRPr/>
              </a:pPr>
              <a:t>4</a:t>
            </a:fld>
            <a:endParaRPr lang="en-US" dirty="0"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Allow time for participants to read through the example. This sample meets all criteria.</a:t>
            </a:r>
          </a:p>
          <a:p>
            <a:pPr eaLnBrk="1" hangingPunct="1">
              <a:spcBef>
                <a:spcPct val="0"/>
              </a:spcBef>
            </a:pPr>
            <a:endParaRPr lang="en-US" b="1" smtClean="0"/>
          </a:p>
          <a:p>
            <a:pPr eaLnBrk="1" hangingPunct="1">
              <a:spcBef>
                <a:spcPct val="0"/>
              </a:spcBef>
            </a:pPr>
            <a:r>
              <a:rPr lang="en-US" b="1" smtClean="0"/>
              <a:t>PUT DATA IN CHART</a:t>
            </a:r>
          </a:p>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8AE3ECD8-88A5-4BDD-9FE2-50BC3EB513E8}" type="slidenum">
              <a:rPr lang="en-US" smtClean="0">
                <a:solidFill>
                  <a:prstClr val="black"/>
                </a:solidFill>
              </a:rPr>
              <a:pPr>
                <a:defRPr/>
              </a:pPr>
              <a:t>5</a:t>
            </a:fld>
            <a:endParaRPr lang="en-US" dirty="0"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Allow time for participants to read through the example. This sample meets all criteria.</a:t>
            </a:r>
          </a:p>
          <a:p>
            <a:pPr eaLnBrk="1" hangingPunct="1">
              <a:spcBef>
                <a:spcPct val="0"/>
              </a:spcBef>
            </a:pPr>
            <a:endParaRPr lang="en-US" b="1" dirty="0" smtClean="0"/>
          </a:p>
          <a:p>
            <a:pPr eaLnBrk="1" hangingPunct="1">
              <a:spcBef>
                <a:spcPct val="0"/>
              </a:spcBef>
            </a:pPr>
            <a:endParaRPr lang="en-US" dirty="0"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3220FFEC-0570-4EC8-AC7A-25A5AB0E4755}" type="slidenum">
              <a:rPr lang="en-US" smtClean="0">
                <a:solidFill>
                  <a:prstClr val="black"/>
                </a:solidFill>
              </a:rPr>
              <a:pPr>
                <a:defRPr/>
              </a:pPr>
              <a:t>6</a:t>
            </a:fld>
            <a:endParaRPr lang="en-US" dirty="0"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Allow time for participants to read through the example. This sample meets all criteria.</a:t>
            </a:r>
          </a:p>
          <a:p>
            <a:pPr eaLnBrk="1" hangingPunct="1">
              <a:spcBef>
                <a:spcPct val="0"/>
              </a:spcBef>
            </a:pPr>
            <a:endParaRPr lang="en-US" b="1" smtClean="0"/>
          </a:p>
          <a:p>
            <a:pPr eaLnBrk="1" hangingPunct="1">
              <a:spcBef>
                <a:spcPct val="0"/>
              </a:spcBef>
            </a:pPr>
            <a:r>
              <a:rPr lang="en-US" b="1" smtClean="0"/>
              <a:t>PUT DATA IN CHART</a:t>
            </a:r>
          </a:p>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19B888B3-23B4-4660-8D4B-B5051C949497}" type="slidenum">
              <a:rPr lang="en-US" smtClean="0">
                <a:solidFill>
                  <a:prstClr val="black"/>
                </a:solidFill>
              </a:rPr>
              <a:pPr>
                <a:defRPr/>
              </a:pPr>
              <a:t>7</a:t>
            </a:fld>
            <a:endParaRPr lang="en-US" dirty="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Allow time for participants to read through the example. This sample meets all criteria.</a:t>
            </a:r>
          </a:p>
          <a:p>
            <a:pPr eaLnBrk="1" hangingPunct="1">
              <a:spcBef>
                <a:spcPct val="0"/>
              </a:spcBef>
            </a:pPr>
            <a:endParaRPr lang="en-US" b="1" smtClean="0"/>
          </a:p>
          <a:p>
            <a:pPr eaLnBrk="1" hangingPunct="1">
              <a:spcBef>
                <a:spcPct val="0"/>
              </a:spcBef>
            </a:pPr>
            <a:r>
              <a:rPr lang="en-US" b="1" smtClean="0"/>
              <a:t>PUT DATA IN CHART</a:t>
            </a:r>
          </a:p>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A3596D68-E9F6-4E9D-99DC-665981966650}" type="slidenum">
              <a:rPr lang="en-US" smtClean="0">
                <a:solidFill>
                  <a:prstClr val="black"/>
                </a:solidFill>
              </a:rPr>
              <a:pPr>
                <a:defRPr/>
              </a:pPr>
              <a:t>8</a:t>
            </a:fld>
            <a:endParaRPr lang="en-US" dirty="0" smtClean="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smtClean="0"/>
          </a:p>
          <a:p>
            <a:pPr eaLnBrk="1" hangingPunct="1">
              <a:spcBef>
                <a:spcPct val="0"/>
              </a:spcBef>
            </a:pPr>
            <a:r>
              <a:rPr lang="en-US" smtClean="0"/>
              <a:t>Remember that in order for the goal to be quality it must include all students in the class.  </a:t>
            </a:r>
          </a:p>
          <a:p>
            <a:pPr eaLnBrk="1" hangingPunct="1">
              <a:spcBef>
                <a:spcPct val="0"/>
              </a:spcBef>
            </a:pPr>
            <a:r>
              <a:rPr lang="en-US" smtClean="0"/>
              <a:t>For this to happen, pre-test data and post-test expectations must include growth goals for all students, not just a sub-population of the class.</a:t>
            </a:r>
          </a:p>
          <a:p>
            <a:pPr eaLnBrk="1" hangingPunct="1">
              <a:spcBef>
                <a:spcPct val="0"/>
              </a:spcBef>
            </a:pPr>
            <a:r>
              <a:rPr lang="en-US" smtClean="0"/>
              <a:t>It is important for all students to show growth.</a:t>
            </a:r>
          </a:p>
          <a:p>
            <a:pPr eaLnBrk="1" hangingPunct="1">
              <a:spcBef>
                <a:spcPct val="0"/>
              </a:spcBef>
            </a:pPr>
            <a:endParaRPr lang="en-US" smtClean="0"/>
          </a:p>
          <a:p>
            <a:pPr eaLnBrk="1" hangingPunct="1">
              <a:spcBef>
                <a:spcPct val="0"/>
              </a:spcBef>
            </a:pPr>
            <a:r>
              <a:rPr lang="en-US" smtClean="0"/>
              <a:t>Just as your assessment should measure over-arching skills or concepts of the discipline, so should the goal be based. We all expect our students to grow as they learn the content of the discipline, but what are the big ideas or concepts within the standards that  students should master across the school year. Every discipline has these. </a:t>
            </a:r>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5397291A-F3C9-403A-8FD3-EEB091F1966B}" type="slidenum">
              <a:rPr lang="en-US" smtClean="0">
                <a:solidFill>
                  <a:prstClr val="black"/>
                </a:solidFill>
              </a:rPr>
              <a:pPr>
                <a:defRPr/>
              </a:pPr>
              <a:t>9</a:t>
            </a:fld>
            <a:endParaRPr lang="en-US" dirty="0" smtClean="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23633" indent="-278321">
              <a:defRPr>
                <a:solidFill>
                  <a:schemeClr val="tx1"/>
                </a:solidFill>
                <a:latin typeface="Calibri" pitchFamily="34" charset="0"/>
              </a:defRPr>
            </a:lvl2pPr>
            <a:lvl3pPr marL="1113282" indent="-222656">
              <a:defRPr>
                <a:solidFill>
                  <a:schemeClr val="tx1"/>
                </a:solidFill>
                <a:latin typeface="Calibri" pitchFamily="34" charset="0"/>
              </a:defRPr>
            </a:lvl3pPr>
            <a:lvl4pPr marL="1558595" indent="-222656">
              <a:defRPr>
                <a:solidFill>
                  <a:schemeClr val="tx1"/>
                </a:solidFill>
                <a:latin typeface="Calibri" pitchFamily="34" charset="0"/>
              </a:defRPr>
            </a:lvl4pPr>
            <a:lvl5pPr marL="2003908" indent="-222656">
              <a:defRPr>
                <a:solidFill>
                  <a:schemeClr val="tx1"/>
                </a:solidFill>
                <a:latin typeface="Calibri" pitchFamily="34" charset="0"/>
              </a:defRPr>
            </a:lvl5pPr>
            <a:lvl6pPr marL="2449220" indent="-222656" fontAlgn="base">
              <a:spcBef>
                <a:spcPct val="0"/>
              </a:spcBef>
              <a:spcAft>
                <a:spcPct val="0"/>
              </a:spcAft>
              <a:defRPr>
                <a:solidFill>
                  <a:schemeClr val="tx1"/>
                </a:solidFill>
                <a:latin typeface="Calibri" pitchFamily="34" charset="0"/>
              </a:defRPr>
            </a:lvl6pPr>
            <a:lvl7pPr marL="2894533" indent="-222656" fontAlgn="base">
              <a:spcBef>
                <a:spcPct val="0"/>
              </a:spcBef>
              <a:spcAft>
                <a:spcPct val="0"/>
              </a:spcAft>
              <a:defRPr>
                <a:solidFill>
                  <a:schemeClr val="tx1"/>
                </a:solidFill>
                <a:latin typeface="Calibri" pitchFamily="34" charset="0"/>
              </a:defRPr>
            </a:lvl7pPr>
            <a:lvl8pPr marL="3339846" indent="-222656" fontAlgn="base">
              <a:spcBef>
                <a:spcPct val="0"/>
              </a:spcBef>
              <a:spcAft>
                <a:spcPct val="0"/>
              </a:spcAft>
              <a:defRPr>
                <a:solidFill>
                  <a:schemeClr val="tx1"/>
                </a:solidFill>
                <a:latin typeface="Calibri" pitchFamily="34" charset="0"/>
              </a:defRPr>
            </a:lvl8pPr>
            <a:lvl9pPr marL="3785159" indent="-222656" fontAlgn="base">
              <a:spcBef>
                <a:spcPct val="0"/>
              </a:spcBef>
              <a:spcAft>
                <a:spcPct val="0"/>
              </a:spcAft>
              <a:defRPr>
                <a:solidFill>
                  <a:schemeClr val="tx1"/>
                </a:solidFill>
                <a:latin typeface="Calibri" pitchFamily="34" charset="0"/>
              </a:defRPr>
            </a:lvl9pPr>
          </a:lstStyle>
          <a:p>
            <a:pPr>
              <a:defRPr/>
            </a:pPr>
            <a:fld id="{3B0DF1A4-2C39-4536-BEA8-EFA3D1678C23}" type="slidenum">
              <a:rPr lang="en-US" smtClean="0">
                <a:solidFill>
                  <a:prstClr val="black"/>
                </a:solidFill>
              </a:rPr>
              <a:pPr>
                <a:defRPr/>
              </a:pPr>
              <a:t>10</a:t>
            </a:fld>
            <a:endParaRPr lang="en-US" dirty="0"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0A9E3A-51FE-432A-A78E-ED03196F3446}"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303245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A9E3A-51FE-432A-A78E-ED03196F3446}"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37054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A9E3A-51FE-432A-A78E-ED03196F3446}"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52411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atin typeface="Arial" pitchFamily="34" charset="0"/>
                <a:ea typeface="+mn-ea"/>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atin typeface="Arial" pitchFamily="34" charset="0"/>
                <a:ea typeface="+mn-ea"/>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939C95BB-8C1A-48F8-80F9-9687EDDE849A}" type="slidenum">
              <a:rPr lang="en-US"/>
              <a:pPr>
                <a:defRPr/>
              </a:pPr>
              <a:t>‹#›</a:t>
            </a:fld>
            <a:endParaRPr lang="en-US"/>
          </a:p>
        </p:txBody>
      </p:sp>
    </p:spTree>
    <p:extLst>
      <p:ext uri="{BB962C8B-B14F-4D97-AF65-F5344CB8AC3E}">
        <p14:creationId xmlns:p14="http://schemas.microsoft.com/office/powerpoint/2010/main" val="348129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A9E3A-51FE-432A-A78E-ED03196F3446}"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409675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A9E3A-51FE-432A-A78E-ED03196F3446}"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374467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0A9E3A-51FE-432A-A78E-ED03196F3446}"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360461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0A9E3A-51FE-432A-A78E-ED03196F3446}"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4241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0A9E3A-51FE-432A-A78E-ED03196F3446}"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245670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A9E3A-51FE-432A-A78E-ED03196F3446}"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278832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A9E3A-51FE-432A-A78E-ED03196F3446}"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13463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0A9E3A-51FE-432A-A78E-ED03196F3446}"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03F9E-F03F-437C-8DDC-5E9A1384DA08}" type="slidenum">
              <a:rPr lang="en-US" smtClean="0"/>
              <a:t>‹#›</a:t>
            </a:fld>
            <a:endParaRPr lang="en-US"/>
          </a:p>
        </p:txBody>
      </p:sp>
    </p:spTree>
    <p:extLst>
      <p:ext uri="{BB962C8B-B14F-4D97-AF65-F5344CB8AC3E}">
        <p14:creationId xmlns:p14="http://schemas.microsoft.com/office/powerpoint/2010/main" val="260109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A9E3A-51FE-432A-A78E-ED03196F3446}" type="datetimeFigureOut">
              <a:rPr lang="en-US" smtClean="0"/>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03F9E-F03F-437C-8DDC-5E9A1384DA08}" type="slidenum">
              <a:rPr lang="en-US" smtClean="0"/>
              <a:t>‹#›</a:t>
            </a:fld>
            <a:endParaRPr lang="en-US"/>
          </a:p>
        </p:txBody>
      </p:sp>
    </p:spTree>
    <p:extLst>
      <p:ext uri="{BB962C8B-B14F-4D97-AF65-F5344CB8AC3E}">
        <p14:creationId xmlns:p14="http://schemas.microsoft.com/office/powerpoint/2010/main" val="326803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990600"/>
          </a:xfrm>
        </p:spPr>
        <p:txBody>
          <a:bodyPr>
            <a:normAutofit/>
          </a:bodyPr>
          <a:lstStyle/>
          <a:p>
            <a:r>
              <a:rPr lang="en-US" sz="5400" dirty="0" smtClean="0"/>
              <a:t>A Closer Look</a:t>
            </a:r>
            <a:endParaRPr lang="en-US" sz="5400" dirty="0"/>
          </a:p>
        </p:txBody>
      </p:sp>
      <p:pic>
        <p:nvPicPr>
          <p:cNvPr id="4" name="Picture 5" descr="http://mymarylandrealestateblog.com/image_store/uploads/5/7/3/4/8/ar1319576002843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668" y="1143000"/>
            <a:ext cx="4995132"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192913" y="3886200"/>
            <a:ext cx="3657600" cy="3415506"/>
          </a:xfrm>
        </p:spPr>
        <p:txBody>
          <a:bodyPr>
            <a:normAutofit/>
          </a:bodyPr>
          <a:lstStyle/>
          <a:p>
            <a:r>
              <a:rPr lang="en-US" sz="4000" dirty="0" smtClean="0"/>
              <a:t>Quality Goals</a:t>
            </a:r>
          </a:p>
          <a:p>
            <a:r>
              <a:rPr lang="en-US" sz="4000" dirty="0" smtClean="0"/>
              <a:t>Appropriate Assessments</a:t>
            </a:r>
            <a:endParaRPr lang="en-US" sz="4000" dirty="0"/>
          </a:p>
        </p:txBody>
      </p:sp>
    </p:spTree>
    <p:extLst>
      <p:ext uri="{BB962C8B-B14F-4D97-AF65-F5344CB8AC3E}">
        <p14:creationId xmlns:p14="http://schemas.microsoft.com/office/powerpoint/2010/main" val="3495704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a:xfrm>
            <a:off x="381000" y="533400"/>
            <a:ext cx="8302625" cy="688975"/>
          </a:xfrm>
        </p:spPr>
        <p:txBody>
          <a:bodyPr>
            <a:normAutofit fontScale="90000"/>
          </a:bodyPr>
          <a:lstStyle/>
          <a:p>
            <a:pPr algn="ctr" eaLnBrk="1" hangingPunct="1"/>
            <a:r>
              <a:rPr lang="en-US" sz="4400" smtClean="0">
                <a:latin typeface="Arial Rounded MT Bold" pitchFamily="34" charset="0"/>
              </a:rPr>
              <a:t>Student Growth Goal Sample</a:t>
            </a:r>
          </a:p>
        </p:txBody>
      </p:sp>
      <p:sp>
        <p:nvSpPr>
          <p:cNvPr id="5" name="Content Placeholder 4"/>
          <p:cNvSpPr>
            <a:spLocks noGrp="1"/>
          </p:cNvSpPr>
          <p:nvPr>
            <p:ph sz="half" idx="1"/>
          </p:nvPr>
        </p:nvSpPr>
        <p:spPr>
          <a:xfrm>
            <a:off x="533400" y="1219200"/>
            <a:ext cx="4038600" cy="5334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dirty="0" smtClean="0">
                <a:solidFill>
                  <a:srgbClr val="FF0000"/>
                </a:solidFill>
              </a:rPr>
              <a:t>Comparable across classrooms?</a:t>
            </a:r>
          </a:p>
        </p:txBody>
      </p:sp>
      <p:sp>
        <p:nvSpPr>
          <p:cNvPr id="6" name="Content Placeholder 5"/>
          <p:cNvSpPr>
            <a:spLocks noGrp="1"/>
          </p:cNvSpPr>
          <p:nvPr>
            <p:ph sz="half" idx="2"/>
          </p:nvPr>
        </p:nvSpPr>
        <p:spPr>
          <a:xfrm>
            <a:off x="4648200" y="1219200"/>
            <a:ext cx="4114800" cy="5334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2400" b="1" dirty="0" smtClean="0"/>
          </a:p>
          <a:p>
            <a:pPr marL="274320" indent="-274320" eaLnBrk="1" fontAlgn="auto" hangingPunct="1">
              <a:spcAft>
                <a:spcPts val="0"/>
              </a:spcAft>
              <a:buFont typeface="Arial" pitchFamily="34" charset="0"/>
              <a:buNone/>
              <a:defRPr/>
            </a:pPr>
            <a:r>
              <a:rPr lang="en-US" sz="2400" b="1" dirty="0" smtClean="0"/>
              <a:t>Baseline </a:t>
            </a:r>
            <a:r>
              <a:rPr lang="en-US" sz="2400" b="1" dirty="0"/>
              <a:t>Data:  </a:t>
            </a:r>
          </a:p>
          <a:p>
            <a:pPr marL="274320" indent="-274320" eaLnBrk="1" fontAlgn="auto" hangingPunct="1">
              <a:spcAft>
                <a:spcPts val="0"/>
              </a:spcAft>
              <a:buFont typeface="Arial" pitchFamily="34" charset="0"/>
              <a:buNone/>
              <a:defRPr/>
            </a:pPr>
            <a:r>
              <a:rPr lang="en-US" sz="2400" u="sng" spc="-150" dirty="0"/>
              <a:t>Writing</a:t>
            </a:r>
            <a:r>
              <a:rPr lang="en-US" sz="2400" spc="-150" dirty="0"/>
              <a:t>  </a:t>
            </a:r>
          </a:p>
          <a:p>
            <a:pPr marL="274320" indent="-274320" eaLnBrk="1" fontAlgn="auto" hangingPunct="1">
              <a:spcAft>
                <a:spcPts val="0"/>
              </a:spcAft>
              <a:buFont typeface="Arial" pitchFamily="34" charset="0"/>
              <a:buNone/>
              <a:defRPr/>
            </a:pPr>
            <a:r>
              <a:rPr lang="en-US" sz="2400" spc="-150" dirty="0"/>
              <a:t>Baseline data on an 8</a:t>
            </a:r>
            <a:r>
              <a:rPr lang="en-US" sz="2400" spc="-150" baseline="30000" dirty="0"/>
              <a:t>th</a:t>
            </a:r>
            <a:r>
              <a:rPr lang="en-US" sz="2400" spc="-150" dirty="0"/>
              <a:t> grade </a:t>
            </a:r>
            <a:r>
              <a:rPr lang="en-US" sz="2400" spc="-150" dirty="0">
                <a:solidFill>
                  <a:srgbClr val="FF0000"/>
                </a:solidFill>
              </a:rPr>
              <a:t>school wide writing assessment</a:t>
            </a:r>
            <a:r>
              <a:rPr lang="en-US" sz="2400" spc="-150" dirty="0"/>
              <a:t> utilizing the LDC argumentative writing rubric: </a:t>
            </a:r>
          </a:p>
          <a:p>
            <a:pPr marL="274320" indent="-274320" eaLnBrk="1" fontAlgn="auto" hangingPunct="1">
              <a:spcAft>
                <a:spcPts val="0"/>
              </a:spcAft>
              <a:buFont typeface="Arial" pitchFamily="34" charset="0"/>
              <a:buNone/>
              <a:defRPr/>
            </a:pPr>
            <a:r>
              <a:rPr lang="en-US" sz="2400" spc="-150" dirty="0"/>
              <a:t>	</a:t>
            </a:r>
          </a:p>
          <a:p>
            <a:pPr marL="274320" indent="-274320" eaLnBrk="1" fontAlgn="auto" hangingPunct="1">
              <a:spcAft>
                <a:spcPts val="0"/>
              </a:spcAft>
              <a:buFont typeface="Arial" pitchFamily="34" charset="0"/>
              <a:buNone/>
              <a:defRPr/>
            </a:pPr>
            <a:r>
              <a:rPr lang="en-US" sz="2400" spc="-150" dirty="0"/>
              <a:t>Score:    </a:t>
            </a:r>
            <a:r>
              <a:rPr lang="en-US" sz="2400" u="sng" spc="-150" dirty="0"/>
              <a:t> 1    </a:t>
            </a:r>
            <a:r>
              <a:rPr lang="en-US" sz="2400" spc="-150" dirty="0"/>
              <a:t>       </a:t>
            </a:r>
            <a:r>
              <a:rPr lang="en-US" sz="2400" u="sng" spc="-150" dirty="0"/>
              <a:t>   2  </a:t>
            </a:r>
            <a:r>
              <a:rPr lang="en-US" sz="2400" spc="-150" dirty="0"/>
              <a:t>          </a:t>
            </a:r>
            <a:r>
              <a:rPr lang="en-US" sz="2400" u="sng" spc="-150" dirty="0"/>
              <a:t>  3   </a:t>
            </a:r>
            <a:r>
              <a:rPr lang="en-US" sz="2400" spc="-150" dirty="0"/>
              <a:t>        _</a:t>
            </a:r>
            <a:r>
              <a:rPr lang="en-US" sz="2400" u="sng" spc="-150" dirty="0"/>
              <a:t>4_ </a:t>
            </a:r>
            <a:r>
              <a:rPr lang="en-US" sz="2400" spc="-150" dirty="0"/>
              <a:t>  </a:t>
            </a:r>
            <a:r>
              <a:rPr lang="en-US" sz="2400" u="sng" spc="-150" dirty="0"/>
              <a:t>       </a:t>
            </a:r>
          </a:p>
          <a:p>
            <a:pPr marL="274320" indent="-274320" eaLnBrk="1" fontAlgn="auto" hangingPunct="1">
              <a:spcAft>
                <a:spcPts val="0"/>
              </a:spcAft>
              <a:buFont typeface="Arial" pitchFamily="34" charset="0"/>
              <a:buNone/>
              <a:defRPr/>
            </a:pPr>
            <a:r>
              <a:rPr lang="en-US" sz="2400" spc="-150" dirty="0"/>
              <a:t>               25%      45%       30%          0% </a:t>
            </a:r>
          </a:p>
          <a:p>
            <a:pPr marL="274320" indent="-274320" eaLnBrk="1" fontAlgn="auto" hangingPunct="1">
              <a:spcAft>
                <a:spcPts val="0"/>
              </a:spcAft>
              <a:buFont typeface="Arial" pitchFamily="34" charset="0"/>
              <a:buNone/>
              <a:defRPr/>
            </a:pPr>
            <a:r>
              <a:rPr lang="en-US" sz="2400" spc="-150" dirty="0"/>
              <a:t> Overall, 30% of students scored a “3” or better.  </a:t>
            </a:r>
          </a:p>
          <a:p>
            <a:pPr marL="274320" indent="-274320" eaLnBrk="1" fontAlgn="auto" hangingPunct="1">
              <a:spcAft>
                <a:spcPts val="0"/>
              </a:spcAft>
              <a:buFont typeface="Arial" pitchFamily="34" charset="0"/>
              <a:buNone/>
              <a:defRPr/>
            </a:pPr>
            <a:endParaRPr lang="en-US" sz="2400" spc="-150" dirty="0"/>
          </a:p>
          <a:p>
            <a:pPr marL="274320" indent="-274320" eaLnBrk="1" fontAlgn="auto" hangingPunct="1">
              <a:spcAft>
                <a:spcPts val="0"/>
              </a:spcAft>
              <a:buFont typeface="Arial" pitchFamily="34" charset="0"/>
              <a:buNone/>
              <a:defRPr/>
            </a:pPr>
            <a:r>
              <a:rPr lang="en-US" sz="2400" b="1" spc="-150" dirty="0"/>
              <a:t>Student Growth Goal:</a:t>
            </a:r>
          </a:p>
          <a:p>
            <a:pPr marL="274320" indent="-274320" eaLnBrk="1" fontAlgn="auto" hangingPunct="1">
              <a:spcAft>
                <a:spcPts val="0"/>
              </a:spcAft>
              <a:buFont typeface="Arial" pitchFamily="34" charset="0"/>
              <a:buNone/>
              <a:defRPr/>
            </a:pPr>
            <a:r>
              <a:rPr lang="en-US" sz="2400" spc="-150" dirty="0"/>
              <a:t>     For the 2011-2012 school year, 100% of students will make measurable progress in argumentative writing. Each student 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Tree>
    <p:extLst>
      <p:ext uri="{BB962C8B-B14F-4D97-AF65-F5344CB8AC3E}">
        <p14:creationId xmlns:p14="http://schemas.microsoft.com/office/powerpoint/2010/main" val="279633663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381000"/>
            <a:ext cx="4267200" cy="6324600"/>
          </a:xfrm>
          <a:ln w="57150">
            <a:solidFill>
              <a:schemeClr val="accent2">
                <a:lumMod val="75000"/>
              </a:schemeClr>
            </a:solidFill>
          </a:ln>
        </p:spPr>
        <p:txBody>
          <a:bodyPr>
            <a:normAutofit fontScale="70000" lnSpcReduction="20000"/>
          </a:bodyPr>
          <a:lstStyle/>
          <a:p>
            <a:pPr>
              <a:buNone/>
              <a:defRPr/>
            </a:pPr>
            <a:endParaRPr lang="en-US" b="1" dirty="0" smtClean="0"/>
          </a:p>
          <a:p>
            <a:pPr>
              <a:buNone/>
              <a:defRPr/>
            </a:pPr>
            <a:r>
              <a:rPr lang="en-US" u="sng" dirty="0" smtClean="0"/>
              <a:t>High </a:t>
            </a:r>
            <a:r>
              <a:rPr lang="en-US" u="sng" dirty="0"/>
              <a:t>School Government</a:t>
            </a:r>
          </a:p>
          <a:p>
            <a:pPr>
              <a:buNone/>
              <a:defRPr/>
            </a:pPr>
            <a:r>
              <a:rPr lang="en-US" dirty="0"/>
              <a:t> </a:t>
            </a:r>
            <a:r>
              <a:rPr lang="en-US" dirty="0" smtClean="0"/>
              <a:t>Teachers </a:t>
            </a:r>
            <a:r>
              <a:rPr lang="en-US" dirty="0"/>
              <a:t>in district collaborated </a:t>
            </a:r>
            <a:r>
              <a:rPr lang="en-US" dirty="0" smtClean="0"/>
              <a:t>to create </a:t>
            </a:r>
            <a:r>
              <a:rPr lang="en-US" dirty="0"/>
              <a:t>a pre-assessment on </a:t>
            </a:r>
            <a:r>
              <a:rPr lang="en-US" i="1" dirty="0"/>
              <a:t>Analyzing Primary and Secondary Source Documents. </a:t>
            </a:r>
            <a:r>
              <a:rPr lang="en-US" dirty="0"/>
              <a:t> Students were scored on a 4 point rubric.  No students scored higher than a 2 on the rubric. </a:t>
            </a:r>
          </a:p>
          <a:p>
            <a:pPr>
              <a:buNone/>
              <a:defRPr/>
            </a:pPr>
            <a:endParaRPr lang="en-US" b="1" dirty="0"/>
          </a:p>
          <a:p>
            <a:pPr>
              <a:buNone/>
              <a:defRPr/>
            </a:pPr>
            <a:r>
              <a:rPr lang="en-US" sz="3400" b="1" dirty="0" smtClean="0"/>
              <a:t>Student Growth </a:t>
            </a:r>
            <a:r>
              <a:rPr lang="en-US" sz="3400" b="1" dirty="0"/>
              <a:t>Goal</a:t>
            </a:r>
            <a:r>
              <a:rPr lang="en-US" b="1" dirty="0"/>
              <a:t>:</a:t>
            </a:r>
          </a:p>
          <a:p>
            <a:pPr>
              <a:buNone/>
              <a:defRPr/>
            </a:pPr>
            <a:r>
              <a:rPr lang="en-US" dirty="0"/>
              <a:t>During this school year, 100% of my students will improve in analyzing primary and secondary source documents, as measured on the district’s “Analyzing Primary and Secondary Source Documents Rubric”.  Each student will increase his/her ability to analyze documents by one level on the rating rubric.  Furthermore, 75% of students will score at “proficient” or above</a:t>
            </a:r>
          </a:p>
        </p:txBody>
      </p:sp>
      <p:sp>
        <p:nvSpPr>
          <p:cNvPr id="4" name="Content Placeholder 3"/>
          <p:cNvSpPr>
            <a:spLocks noGrp="1"/>
          </p:cNvSpPr>
          <p:nvPr>
            <p:ph sz="half" idx="2"/>
          </p:nvPr>
        </p:nvSpPr>
        <p:spPr>
          <a:xfrm>
            <a:off x="4648200" y="381000"/>
            <a:ext cx="4191000" cy="6324600"/>
          </a:xfrm>
          <a:ln w="57150">
            <a:solidFill>
              <a:schemeClr val="accent2">
                <a:lumMod val="75000"/>
              </a:schemeClr>
            </a:solidFill>
          </a:ln>
        </p:spPr>
        <p:txBody>
          <a:bodyPr>
            <a:normAutofit fontScale="70000" lnSpcReduction="20000"/>
          </a:bodyPr>
          <a:lstStyle/>
          <a:p>
            <a:pPr>
              <a:buNone/>
              <a:defRPr/>
            </a:pPr>
            <a:endParaRPr lang="en-US" b="1" dirty="0" smtClean="0"/>
          </a:p>
          <a:p>
            <a:pPr>
              <a:buNone/>
              <a:defRPr/>
            </a:pPr>
            <a:r>
              <a:rPr lang="en-US" u="sng" dirty="0" smtClean="0"/>
              <a:t>5</a:t>
            </a:r>
            <a:r>
              <a:rPr lang="en-US" u="sng" baseline="30000" dirty="0" smtClean="0"/>
              <a:t>th</a:t>
            </a:r>
            <a:r>
              <a:rPr lang="en-US" u="sng" dirty="0" smtClean="0"/>
              <a:t> </a:t>
            </a:r>
            <a:r>
              <a:rPr lang="en-US" u="sng" dirty="0"/>
              <a:t>grade Math</a:t>
            </a:r>
            <a:r>
              <a:rPr lang="en-US" dirty="0"/>
              <a:t> </a:t>
            </a:r>
          </a:p>
          <a:p>
            <a:pPr>
              <a:buNone/>
              <a:defRPr/>
            </a:pPr>
            <a:r>
              <a:rPr lang="en-US" dirty="0"/>
              <a:t>Students take a computer math  assessment 3 times during the year. It assesses math standards and practices. September data showed that 70% of students scored below grade level in math.</a:t>
            </a:r>
            <a:endParaRPr lang="en-US" b="1" dirty="0"/>
          </a:p>
          <a:p>
            <a:pPr>
              <a:buNone/>
              <a:defRPr/>
            </a:pPr>
            <a:endParaRPr lang="en-US" b="1" dirty="0" smtClean="0"/>
          </a:p>
          <a:p>
            <a:pPr>
              <a:buNone/>
              <a:defRPr/>
            </a:pPr>
            <a:endParaRPr lang="en-US" b="1" dirty="0" smtClean="0"/>
          </a:p>
          <a:p>
            <a:pPr>
              <a:buNone/>
              <a:defRPr/>
            </a:pPr>
            <a:endParaRPr lang="en-US" sz="3400" b="1" dirty="0" smtClean="0"/>
          </a:p>
          <a:p>
            <a:pPr>
              <a:buNone/>
              <a:defRPr/>
            </a:pPr>
            <a:r>
              <a:rPr lang="en-US" sz="3400" b="1" dirty="0" smtClean="0"/>
              <a:t>Student </a:t>
            </a:r>
            <a:r>
              <a:rPr lang="en-US" sz="3400" b="1" dirty="0"/>
              <a:t>Growth Goal</a:t>
            </a:r>
            <a:r>
              <a:rPr lang="en-US" sz="3400" b="1" dirty="0" smtClean="0"/>
              <a:t>:</a:t>
            </a:r>
            <a:endParaRPr lang="en-US" dirty="0" smtClean="0"/>
          </a:p>
          <a:p>
            <a:pPr>
              <a:buNone/>
              <a:defRPr/>
            </a:pPr>
            <a:r>
              <a:rPr lang="en-US" dirty="0" smtClean="0"/>
              <a:t>For </a:t>
            </a:r>
            <a:r>
              <a:rPr lang="en-US" dirty="0"/>
              <a:t>the current school year, all my 5</a:t>
            </a:r>
            <a:r>
              <a:rPr lang="en-US" baseline="30000" dirty="0"/>
              <a:t>th</a:t>
            </a:r>
            <a:r>
              <a:rPr lang="en-US" dirty="0"/>
              <a:t> graders will make measurable progress in math. Each student will meet their individual goal set by the math assessment.  In addition, at least 70% of my students will score on grade level. </a:t>
            </a:r>
            <a:endParaRPr lang="en-US" sz="3200" dirty="0"/>
          </a:p>
          <a:p>
            <a:pPr marL="0" indent="0">
              <a:buNone/>
            </a:pPr>
            <a:endParaRPr lang="en-US" dirty="0"/>
          </a:p>
        </p:txBody>
      </p:sp>
    </p:spTree>
    <p:extLst>
      <p:ext uri="{BB962C8B-B14F-4D97-AF65-F5344CB8AC3E}">
        <p14:creationId xmlns:p14="http://schemas.microsoft.com/office/powerpoint/2010/main" val="177993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381000"/>
            <a:ext cx="4267200" cy="6324600"/>
          </a:xfrm>
          <a:ln w="57150">
            <a:solidFill>
              <a:schemeClr val="accent2">
                <a:lumMod val="75000"/>
              </a:schemeClr>
            </a:solidFill>
          </a:ln>
        </p:spPr>
        <p:txBody>
          <a:bodyPr>
            <a:normAutofit fontScale="77500" lnSpcReduction="20000"/>
          </a:bodyPr>
          <a:lstStyle/>
          <a:p>
            <a:pPr>
              <a:buNone/>
              <a:defRPr/>
            </a:pPr>
            <a:endParaRPr lang="en-US" u="sng" dirty="0" smtClean="0"/>
          </a:p>
          <a:p>
            <a:pPr>
              <a:buNone/>
              <a:defRPr/>
            </a:pPr>
            <a:r>
              <a:rPr lang="en-US" u="sng" dirty="0" smtClean="0"/>
              <a:t>Middle </a:t>
            </a:r>
            <a:r>
              <a:rPr lang="en-US" u="sng" dirty="0"/>
              <a:t>School Art</a:t>
            </a:r>
          </a:p>
          <a:p>
            <a:pPr>
              <a:buNone/>
              <a:defRPr/>
            </a:pPr>
            <a:r>
              <a:rPr lang="en-US" dirty="0"/>
              <a:t>Baseline data show that less than 10% of students met the benchmark of a 3 or better on the art performance assessment rubric developed by the district.  The rubric’s highest level is 4.</a:t>
            </a:r>
          </a:p>
          <a:p>
            <a:pPr>
              <a:buNone/>
              <a:defRPr/>
            </a:pPr>
            <a:r>
              <a:rPr lang="en-US" dirty="0"/>
              <a:t>Eight students out of the 90 met the benchmark, all scoring 3</a:t>
            </a:r>
            <a:r>
              <a:rPr lang="en-US" dirty="0" smtClean="0"/>
              <a:t>.</a:t>
            </a:r>
          </a:p>
          <a:p>
            <a:pPr>
              <a:buNone/>
              <a:defRPr/>
            </a:pPr>
            <a:endParaRPr lang="en-US" dirty="0" smtClean="0"/>
          </a:p>
          <a:p>
            <a:pPr>
              <a:buNone/>
              <a:defRPr/>
            </a:pPr>
            <a:r>
              <a:rPr lang="en-US" u="sng" dirty="0" smtClean="0"/>
              <a:t>Student Growth Goal:</a:t>
            </a:r>
          </a:p>
          <a:p>
            <a:pPr>
              <a:buNone/>
              <a:defRPr/>
            </a:pPr>
            <a:r>
              <a:rPr lang="en-US" dirty="0" smtClean="0"/>
              <a:t>By </a:t>
            </a:r>
            <a:r>
              <a:rPr lang="en-US" dirty="0"/>
              <a:t>the end of the 12-week </a:t>
            </a:r>
            <a:r>
              <a:rPr lang="en-US" dirty="0" smtClean="0"/>
              <a:t>course, all </a:t>
            </a:r>
            <a:r>
              <a:rPr lang="en-US" dirty="0"/>
              <a:t>students will make measurable progress. Each student will improve by at least one performance level on the district art performance rubric. 80% of students will score a 3 or better. </a:t>
            </a:r>
          </a:p>
          <a:p>
            <a:pPr>
              <a:buNone/>
              <a:defRPr/>
            </a:pPr>
            <a:endParaRPr lang="en-US" dirty="0" smtClean="0"/>
          </a:p>
          <a:p>
            <a:pPr>
              <a:buNone/>
              <a:defRPr/>
            </a:pPr>
            <a:endParaRPr lang="en-US" dirty="0"/>
          </a:p>
        </p:txBody>
      </p:sp>
      <p:sp>
        <p:nvSpPr>
          <p:cNvPr id="6" name="Content Placeholder 5"/>
          <p:cNvSpPr>
            <a:spLocks noGrp="1"/>
          </p:cNvSpPr>
          <p:nvPr>
            <p:ph sz="half" idx="2"/>
          </p:nvPr>
        </p:nvSpPr>
        <p:spPr>
          <a:xfrm>
            <a:off x="4648200" y="381000"/>
            <a:ext cx="4267200" cy="6324600"/>
          </a:xfrm>
          <a:ln w="57150">
            <a:solidFill>
              <a:schemeClr val="accent2">
                <a:lumMod val="75000"/>
              </a:schemeClr>
            </a:solidFill>
          </a:ln>
        </p:spPr>
        <p:txBody>
          <a:bodyPr>
            <a:normAutofit fontScale="77500" lnSpcReduction="20000"/>
          </a:bodyPr>
          <a:lstStyle/>
          <a:p>
            <a:pPr>
              <a:buNone/>
              <a:defRPr/>
            </a:pPr>
            <a:endParaRPr lang="en-US" u="sng" dirty="0" smtClean="0"/>
          </a:p>
          <a:p>
            <a:pPr>
              <a:buNone/>
              <a:defRPr/>
            </a:pPr>
            <a:r>
              <a:rPr lang="en-US" u="sng" dirty="0" smtClean="0"/>
              <a:t>High </a:t>
            </a:r>
            <a:r>
              <a:rPr lang="en-US" u="sng" dirty="0"/>
              <a:t>School Science</a:t>
            </a:r>
          </a:p>
          <a:p>
            <a:pPr>
              <a:buNone/>
              <a:defRPr/>
            </a:pPr>
            <a:r>
              <a:rPr lang="en-US" dirty="0"/>
              <a:t>On a school-developed pre-assessment of scientific practices (planning and carrying out investigations, analyzing and interpreting data, making arguments using evidence), 60% of students scored below 70%, 22% scored below 75%, and 18% scored 80% or below.     </a:t>
            </a:r>
            <a:endParaRPr lang="en-US" b="1" dirty="0"/>
          </a:p>
          <a:p>
            <a:pPr marL="0" indent="0">
              <a:buNone/>
            </a:pPr>
            <a:endParaRPr lang="en-US" dirty="0" smtClean="0"/>
          </a:p>
          <a:p>
            <a:pPr marL="0" indent="0">
              <a:buNone/>
            </a:pPr>
            <a:r>
              <a:rPr lang="en-US" u="sng" dirty="0" smtClean="0"/>
              <a:t>Student Growth Goal:</a:t>
            </a:r>
            <a:endParaRPr lang="en-US" u="sng" dirty="0" smtClean="0"/>
          </a:p>
          <a:p>
            <a:pPr marL="0" indent="0">
              <a:buNone/>
            </a:pPr>
            <a:r>
              <a:rPr lang="en-US" dirty="0" smtClean="0"/>
              <a:t>By the end of the 2012 school year, all students will improve their score on the school scientific practices assessment. All students will score at least 70%. Students who initially scored above 70% will improve their score by at least 10 percentage points. </a:t>
            </a:r>
          </a:p>
          <a:p>
            <a:pPr marL="0" indent="0">
              <a:buNone/>
            </a:pPr>
            <a:endParaRPr lang="en-US" dirty="0"/>
          </a:p>
        </p:txBody>
      </p:sp>
    </p:spTree>
    <p:extLst>
      <p:ext uri="{BB962C8B-B14F-4D97-AF65-F5344CB8AC3E}">
        <p14:creationId xmlns:p14="http://schemas.microsoft.com/office/powerpoint/2010/main" val="2947900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Choosing the Right </a:t>
            </a:r>
            <a:r>
              <a:rPr lang="en-US" dirty="0" smtClean="0"/>
              <a:t>Assessments</a:t>
            </a:r>
            <a:endParaRPr lang="en-US" dirty="0"/>
          </a:p>
        </p:txBody>
      </p:sp>
      <p:pic>
        <p:nvPicPr>
          <p:cNvPr id="1026" name="Picture 2" descr="http://lans-soapbox.com/wp-content/uploads/2012/08/choosing-300x2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655" y="2167381"/>
            <a:ext cx="4134545" cy="3776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127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6200" y="457200"/>
            <a:ext cx="9067800" cy="1676400"/>
          </a:xfrm>
        </p:spPr>
        <p:txBody>
          <a:bodyPr rtlCol="0">
            <a:normAutofit/>
          </a:bodyPr>
          <a:lstStyle/>
          <a:p>
            <a:pPr eaLnBrk="1" fontAlgn="auto" hangingPunct="1">
              <a:spcAft>
                <a:spcPts val="0"/>
              </a:spcAft>
              <a:defRPr/>
            </a:pPr>
            <a:r>
              <a:rPr lang="en-US" dirty="0" smtClean="0">
                <a:solidFill>
                  <a:schemeClr val="tx1">
                    <a:lumMod val="85000"/>
                    <a:lumOff val="15000"/>
                  </a:schemeClr>
                </a:solidFill>
                <a:latin typeface="Arial Rounded MT Bold" pitchFamily="34" charset="0"/>
              </a:rPr>
              <a:t>Assessments for student growth goal setting must  . . .</a:t>
            </a:r>
          </a:p>
        </p:txBody>
      </p:sp>
      <p:sp>
        <p:nvSpPr>
          <p:cNvPr id="28675" name="Content Placeholder 2"/>
          <p:cNvSpPr>
            <a:spLocks noGrp="1"/>
          </p:cNvSpPr>
          <p:nvPr>
            <p:ph idx="1"/>
          </p:nvPr>
        </p:nvSpPr>
        <p:spPr>
          <a:xfrm>
            <a:off x="533400" y="2209800"/>
            <a:ext cx="8153400" cy="4114800"/>
          </a:xfrm>
        </p:spPr>
        <p:txBody>
          <a:bodyPr/>
          <a:lstStyle/>
          <a:p>
            <a:pPr eaLnBrk="1" hangingPunct="1"/>
            <a:r>
              <a:rPr lang="en-US" sz="3200" b="1" dirty="0" smtClean="0"/>
              <a:t>Be Rigorous </a:t>
            </a:r>
            <a:r>
              <a:rPr lang="en-US" sz="3200" dirty="0" smtClean="0"/>
              <a:t>– </a:t>
            </a:r>
          </a:p>
          <a:p>
            <a:pPr lvl="1" eaLnBrk="1" hangingPunct="1"/>
            <a:r>
              <a:rPr lang="en-US" sz="3200" dirty="0" smtClean="0"/>
              <a:t>Have high expectations for progress toward college and career readiness</a:t>
            </a:r>
          </a:p>
          <a:p>
            <a:pPr lvl="1" eaLnBrk="1" hangingPunct="1"/>
            <a:r>
              <a:rPr lang="en-US" sz="3200" dirty="0" smtClean="0"/>
              <a:t>Provide data toward mastery of overarching skills/concepts based on standard(s) </a:t>
            </a:r>
          </a:p>
        </p:txBody>
      </p:sp>
    </p:spTree>
    <p:extLst>
      <p:ext uri="{BB962C8B-B14F-4D97-AF65-F5344CB8AC3E}">
        <p14:creationId xmlns:p14="http://schemas.microsoft.com/office/powerpoint/2010/main" val="233031793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52400" y="304800"/>
            <a:ext cx="9220200" cy="1524000"/>
          </a:xfrm>
        </p:spPr>
        <p:txBody>
          <a:bodyPr rtlCol="0">
            <a:noAutofit/>
          </a:bodyPr>
          <a:lstStyle/>
          <a:p>
            <a:pPr eaLnBrk="1" fontAlgn="auto" hangingPunct="1">
              <a:spcAft>
                <a:spcPts val="0"/>
              </a:spcAft>
              <a:defRPr/>
            </a:pPr>
            <a:r>
              <a:rPr lang="en-US" sz="4800" dirty="0" smtClean="0">
                <a:solidFill>
                  <a:schemeClr val="tx1">
                    <a:lumMod val="85000"/>
                    <a:lumOff val="15000"/>
                  </a:schemeClr>
                </a:solidFill>
                <a:latin typeface="Arial Rounded MT Bold" pitchFamily="34" charset="0"/>
              </a:rPr>
              <a:t>Assessments for Student </a:t>
            </a:r>
            <a:r>
              <a:rPr lang="en-US" sz="4800" dirty="0">
                <a:solidFill>
                  <a:schemeClr val="tx1">
                    <a:lumMod val="85000"/>
                    <a:lumOff val="15000"/>
                  </a:schemeClr>
                </a:solidFill>
                <a:latin typeface="Arial Rounded MT Bold" pitchFamily="34" charset="0"/>
              </a:rPr>
              <a:t>G</a:t>
            </a:r>
            <a:r>
              <a:rPr lang="en-US" sz="4800" dirty="0" smtClean="0">
                <a:solidFill>
                  <a:schemeClr val="tx1">
                    <a:lumMod val="85000"/>
                    <a:lumOff val="15000"/>
                  </a:schemeClr>
                </a:solidFill>
                <a:latin typeface="Arial Rounded MT Bold" pitchFamily="34" charset="0"/>
              </a:rPr>
              <a:t>rowth </a:t>
            </a:r>
            <a:r>
              <a:rPr lang="en-US" sz="4800" dirty="0">
                <a:solidFill>
                  <a:schemeClr val="tx1">
                    <a:lumMod val="85000"/>
                    <a:lumOff val="15000"/>
                  </a:schemeClr>
                </a:solidFill>
                <a:latin typeface="Arial Rounded MT Bold" pitchFamily="34" charset="0"/>
              </a:rPr>
              <a:t>G</a:t>
            </a:r>
            <a:r>
              <a:rPr lang="en-US" sz="4800" dirty="0" smtClean="0">
                <a:solidFill>
                  <a:schemeClr val="tx1">
                    <a:lumMod val="85000"/>
                    <a:lumOff val="15000"/>
                  </a:schemeClr>
                </a:solidFill>
                <a:latin typeface="Arial Rounded MT Bold" pitchFamily="34" charset="0"/>
              </a:rPr>
              <a:t>oal </a:t>
            </a:r>
            <a:r>
              <a:rPr lang="en-US" sz="4800" dirty="0">
                <a:solidFill>
                  <a:schemeClr val="tx1">
                    <a:lumMod val="85000"/>
                    <a:lumOff val="15000"/>
                  </a:schemeClr>
                </a:solidFill>
                <a:latin typeface="Arial Rounded MT Bold" pitchFamily="34" charset="0"/>
              </a:rPr>
              <a:t>S</a:t>
            </a:r>
            <a:r>
              <a:rPr lang="en-US" sz="4800" dirty="0" smtClean="0">
                <a:solidFill>
                  <a:schemeClr val="tx1">
                    <a:lumMod val="85000"/>
                    <a:lumOff val="15000"/>
                  </a:schemeClr>
                </a:solidFill>
                <a:latin typeface="Arial Rounded MT Bold" pitchFamily="34" charset="0"/>
              </a:rPr>
              <a:t>etting </a:t>
            </a:r>
            <a:r>
              <a:rPr lang="en-US" sz="4800" dirty="0">
                <a:solidFill>
                  <a:schemeClr val="tx1">
                    <a:lumMod val="85000"/>
                    <a:lumOff val="15000"/>
                  </a:schemeClr>
                </a:solidFill>
                <a:latin typeface="Arial Rounded MT Bold" pitchFamily="34" charset="0"/>
              </a:rPr>
              <a:t>M</a:t>
            </a:r>
            <a:r>
              <a:rPr lang="en-US" sz="4800" dirty="0" smtClean="0">
                <a:solidFill>
                  <a:schemeClr val="tx1">
                    <a:lumMod val="85000"/>
                    <a:lumOff val="15000"/>
                  </a:schemeClr>
                </a:solidFill>
                <a:latin typeface="Arial Rounded MT Bold" pitchFamily="34" charset="0"/>
              </a:rPr>
              <a:t>ust  . . .</a:t>
            </a:r>
          </a:p>
        </p:txBody>
      </p:sp>
      <p:sp>
        <p:nvSpPr>
          <p:cNvPr id="29699" name="Content Placeholder 2"/>
          <p:cNvSpPr>
            <a:spLocks noGrp="1"/>
          </p:cNvSpPr>
          <p:nvPr>
            <p:ph idx="1"/>
          </p:nvPr>
        </p:nvSpPr>
        <p:spPr>
          <a:xfrm>
            <a:off x="0" y="1981200"/>
            <a:ext cx="8991600" cy="4876800"/>
          </a:xfrm>
        </p:spPr>
        <p:txBody>
          <a:bodyPr/>
          <a:lstStyle/>
          <a:p>
            <a:pPr eaLnBrk="1" hangingPunct="1">
              <a:defRPr/>
            </a:pPr>
            <a:r>
              <a:rPr lang="en-US" sz="3200" b="1" dirty="0" smtClean="0"/>
              <a:t>Provide data between two points in time (pre-/post-assessment)</a:t>
            </a:r>
          </a:p>
          <a:p>
            <a:pPr lvl="1" eaLnBrk="1" hangingPunct="1">
              <a:defRPr/>
            </a:pPr>
            <a:r>
              <a:rPr lang="en-US" sz="3200" dirty="0" smtClean="0"/>
              <a:t>Provide baseline data</a:t>
            </a:r>
          </a:p>
          <a:p>
            <a:pPr lvl="1" eaLnBrk="1" hangingPunct="1">
              <a:defRPr/>
            </a:pPr>
            <a:r>
              <a:rPr lang="en-US" sz="3200" dirty="0" smtClean="0"/>
              <a:t>Provide post data by end of goal-setting period </a:t>
            </a:r>
          </a:p>
          <a:p>
            <a:pPr eaLnBrk="1" hangingPunct="1">
              <a:defRPr/>
            </a:pPr>
            <a:r>
              <a:rPr lang="en-US" sz="3200" b="1" dirty="0" smtClean="0"/>
              <a:t>Be comparable across classrooms within or across districts</a:t>
            </a:r>
          </a:p>
          <a:p>
            <a:pPr marL="0" indent="0" eaLnBrk="1" hangingPunct="1">
              <a:buFont typeface="Arial" charset="0"/>
              <a:buNone/>
              <a:defRPr/>
            </a:pPr>
            <a:endParaRPr lang="en-US" dirty="0" smtClean="0"/>
          </a:p>
        </p:txBody>
      </p:sp>
    </p:spTree>
    <p:extLst>
      <p:ext uri="{BB962C8B-B14F-4D97-AF65-F5344CB8AC3E}">
        <p14:creationId xmlns:p14="http://schemas.microsoft.com/office/powerpoint/2010/main" val="15084708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200400" y="457200"/>
            <a:ext cx="5713413" cy="2057400"/>
          </a:xfrm>
        </p:spPr>
        <p:txBody>
          <a:bodyPr rtlCol="0">
            <a:normAutofit/>
          </a:bodyPr>
          <a:lstStyle/>
          <a:p>
            <a:pPr eaLnBrk="1" fontAlgn="auto" hangingPunct="1">
              <a:spcAft>
                <a:spcPts val="0"/>
              </a:spcAft>
              <a:defRPr/>
            </a:pPr>
            <a:r>
              <a:rPr lang="en-US" sz="4000" b="1" dirty="0" smtClean="0">
                <a:solidFill>
                  <a:schemeClr val="tx1">
                    <a:lumMod val="85000"/>
                    <a:lumOff val="15000"/>
                  </a:schemeClr>
                </a:solidFill>
                <a:latin typeface="Arial Rounded MT Bold" pitchFamily="34" charset="0"/>
              </a:rPr>
              <a:t>Comparable </a:t>
            </a:r>
            <a:br>
              <a:rPr lang="en-US" sz="4000" b="1" dirty="0" smtClean="0">
                <a:solidFill>
                  <a:schemeClr val="tx1">
                    <a:lumMod val="85000"/>
                    <a:lumOff val="15000"/>
                  </a:schemeClr>
                </a:solidFill>
                <a:latin typeface="Arial Rounded MT Bold" pitchFamily="34" charset="0"/>
              </a:rPr>
            </a:br>
            <a:r>
              <a:rPr lang="en-US" sz="4000" b="1" dirty="0" smtClean="0">
                <a:solidFill>
                  <a:schemeClr val="tx1">
                    <a:lumMod val="85000"/>
                    <a:lumOff val="15000"/>
                  </a:schemeClr>
                </a:solidFill>
                <a:latin typeface="Arial Rounded MT Bold" pitchFamily="34" charset="0"/>
              </a:rPr>
              <a:t>across classrooms</a:t>
            </a:r>
            <a:r>
              <a:rPr lang="en-US" b="1" u="sng" dirty="0" smtClean="0">
                <a:solidFill>
                  <a:schemeClr val="tx1">
                    <a:lumMod val="85000"/>
                    <a:lumOff val="15000"/>
                  </a:schemeClr>
                </a:solidFill>
              </a:rPr>
              <a:t/>
            </a:r>
            <a:br>
              <a:rPr lang="en-US" b="1" u="sng" dirty="0" smtClean="0">
                <a:solidFill>
                  <a:schemeClr val="tx1">
                    <a:lumMod val="85000"/>
                    <a:lumOff val="15000"/>
                  </a:schemeClr>
                </a:solidFill>
              </a:rPr>
            </a:br>
            <a:endParaRPr lang="en-US" b="1" u="sng" dirty="0" smtClean="0">
              <a:solidFill>
                <a:schemeClr val="tx1">
                  <a:lumMod val="85000"/>
                  <a:lumOff val="15000"/>
                </a:schemeClr>
              </a:solidFill>
            </a:endParaRPr>
          </a:p>
        </p:txBody>
      </p:sp>
      <p:pic>
        <p:nvPicPr>
          <p:cNvPr id="30724" name="Picture 5" descr="http://www.pinnaclesecuritync.com/ComparisonRat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600075"/>
            <a:ext cx="223837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81000" y="2209800"/>
            <a:ext cx="8534400" cy="4038600"/>
          </a:xfrm>
        </p:spPr>
        <p:txBody>
          <a:bodyPr/>
          <a:lstStyle/>
          <a:p>
            <a:pPr eaLnBrk="1" hangingPunct="1">
              <a:buFont typeface="Arial" charset="0"/>
              <a:buNone/>
            </a:pPr>
            <a:r>
              <a:rPr lang="en-US" sz="3200" dirty="0" smtClean="0"/>
              <a:t>The measures used to show student growth for a particular subject are comparable across similar classrooms within or across districts.</a:t>
            </a:r>
          </a:p>
          <a:p>
            <a:pPr eaLnBrk="1" hangingPunct="1">
              <a:buFont typeface="Arial" charset="0"/>
              <a:buNone/>
            </a:pPr>
            <a:endParaRPr lang="en-US" sz="3200" dirty="0" smtClean="0"/>
          </a:p>
          <a:p>
            <a:pPr eaLnBrk="1" hangingPunct="1">
              <a:buFont typeface="Arial" charset="0"/>
              <a:buNone/>
            </a:pPr>
            <a:r>
              <a:rPr lang="en-US" sz="3200" dirty="0" smtClean="0"/>
              <a:t>The measures used in state non-tested subjects and grades are as rigorous as those in tested subjects and grades.</a:t>
            </a:r>
          </a:p>
        </p:txBody>
      </p:sp>
    </p:spTree>
    <p:extLst>
      <p:ext uri="{BB962C8B-B14F-4D97-AF65-F5344CB8AC3E}">
        <p14:creationId xmlns:p14="http://schemas.microsoft.com/office/powerpoint/2010/main" val="397151134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52400" y="457200"/>
            <a:ext cx="8839200" cy="1905000"/>
          </a:xfrm>
        </p:spPr>
        <p:txBody>
          <a:bodyPr rtlCol="0">
            <a:noAutofit/>
          </a:bodyPr>
          <a:lstStyle/>
          <a:p>
            <a:pPr algn="ctr" eaLnBrk="1" fontAlgn="auto" hangingPunct="1">
              <a:spcAft>
                <a:spcPts val="0"/>
              </a:spcAft>
              <a:defRPr/>
            </a:pPr>
            <a:r>
              <a:rPr lang="en-US" sz="4000" dirty="0" smtClean="0">
                <a:solidFill>
                  <a:schemeClr val="tx1">
                    <a:lumMod val="85000"/>
                    <a:lumOff val="15000"/>
                  </a:schemeClr>
                </a:solidFill>
                <a:latin typeface="Arial Rounded MT Bold" pitchFamily="34" charset="0"/>
              </a:rPr>
              <a:t>So, what assessments are being used in your district that meet this criteria?</a:t>
            </a:r>
          </a:p>
        </p:txBody>
      </p:sp>
      <p:pic>
        <p:nvPicPr>
          <p:cNvPr id="31747" name="Picture 9" descr="http://www.theepochtimes.com/n2/images/stories/large/2010/06/29/SCAT1022677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588" y="2743200"/>
            <a:ext cx="378301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19202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479425" y="228600"/>
            <a:ext cx="8207375" cy="1143000"/>
          </a:xfrm>
        </p:spPr>
        <p:txBody>
          <a:bodyPr rtlCol="0">
            <a:normAutofit/>
          </a:bodyPr>
          <a:lstStyle/>
          <a:p>
            <a:pPr eaLnBrk="1" fontAlgn="auto" hangingPunct="1">
              <a:spcAft>
                <a:spcPts val="0"/>
              </a:spcAft>
              <a:defRPr/>
            </a:pPr>
            <a:r>
              <a:rPr lang="en-US" dirty="0" smtClean="0">
                <a:solidFill>
                  <a:schemeClr val="tx1">
                    <a:lumMod val="85000"/>
                    <a:lumOff val="15000"/>
                  </a:schemeClr>
                </a:solidFill>
                <a:latin typeface="Arial Rounded MT Bold" pitchFamily="34" charset="0"/>
              </a:rPr>
              <a:t>Data Source Possibilities</a:t>
            </a:r>
          </a:p>
        </p:txBody>
      </p:sp>
      <p:sp>
        <p:nvSpPr>
          <p:cNvPr id="32771" name="Rounded Rectangle 2"/>
          <p:cNvSpPr>
            <a:spLocks noChangeArrowheads="1"/>
          </p:cNvSpPr>
          <p:nvPr/>
        </p:nvSpPr>
        <p:spPr bwMode="auto">
          <a:xfrm>
            <a:off x="1390650" y="1731963"/>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Interim Assessments</a:t>
            </a:r>
          </a:p>
        </p:txBody>
      </p:sp>
      <p:sp>
        <p:nvSpPr>
          <p:cNvPr id="32772" name="Rounded Rectangle 3"/>
          <p:cNvSpPr>
            <a:spLocks noChangeArrowheads="1"/>
          </p:cNvSpPr>
          <p:nvPr/>
        </p:nvSpPr>
        <p:spPr bwMode="auto">
          <a:xfrm>
            <a:off x="6248400" y="50292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LDC/MDC Classroom Assessments</a:t>
            </a:r>
          </a:p>
        </p:txBody>
      </p:sp>
      <p:sp>
        <p:nvSpPr>
          <p:cNvPr id="32773" name="Rounded Rectangle 4"/>
          <p:cNvSpPr>
            <a:spLocks noChangeArrowheads="1"/>
          </p:cNvSpPr>
          <p:nvPr/>
        </p:nvSpPr>
        <p:spPr bwMode="auto">
          <a:xfrm>
            <a:off x="2917825" y="2903538"/>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endParaRPr lang="en-US" b="1">
              <a:latin typeface="Verdana" pitchFamily="34" charset="0"/>
            </a:endParaRPr>
          </a:p>
          <a:p>
            <a:pPr algn="ctr" eaLnBrk="0" hangingPunct="0"/>
            <a:r>
              <a:rPr lang="en-US" b="1">
                <a:latin typeface="Verdana" pitchFamily="34" charset="0"/>
              </a:rPr>
              <a:t>Projects</a:t>
            </a:r>
          </a:p>
        </p:txBody>
      </p:sp>
      <p:sp>
        <p:nvSpPr>
          <p:cNvPr id="32774" name="Rounded Rectangle 5"/>
          <p:cNvSpPr>
            <a:spLocks noChangeArrowheads="1"/>
          </p:cNvSpPr>
          <p:nvPr/>
        </p:nvSpPr>
        <p:spPr bwMode="auto">
          <a:xfrm>
            <a:off x="6022975" y="32258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endParaRPr lang="en-US" b="1">
              <a:latin typeface="Verdana" pitchFamily="34" charset="0"/>
            </a:endParaRPr>
          </a:p>
          <a:p>
            <a:pPr algn="ctr" eaLnBrk="0" hangingPunct="0"/>
            <a:r>
              <a:rPr lang="en-US" b="1">
                <a:latin typeface="Verdana" pitchFamily="34" charset="0"/>
              </a:rPr>
              <a:t>Products</a:t>
            </a:r>
          </a:p>
        </p:txBody>
      </p:sp>
      <p:sp>
        <p:nvSpPr>
          <p:cNvPr id="32775" name="Rounded Rectangle 6"/>
          <p:cNvSpPr>
            <a:spLocks noChangeArrowheads="1"/>
          </p:cNvSpPr>
          <p:nvPr/>
        </p:nvSpPr>
        <p:spPr bwMode="auto">
          <a:xfrm>
            <a:off x="571500" y="4854575"/>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Student </a:t>
            </a:r>
          </a:p>
          <a:p>
            <a:pPr algn="ctr" eaLnBrk="0" hangingPunct="0"/>
            <a:r>
              <a:rPr lang="en-US" b="1">
                <a:latin typeface="Verdana" pitchFamily="34" charset="0"/>
              </a:rPr>
              <a:t>Portfolios</a:t>
            </a:r>
          </a:p>
        </p:txBody>
      </p:sp>
      <p:sp>
        <p:nvSpPr>
          <p:cNvPr id="32776" name="Rounded Rectangle 7"/>
          <p:cNvSpPr>
            <a:spLocks noChangeArrowheads="1"/>
          </p:cNvSpPr>
          <p:nvPr/>
        </p:nvSpPr>
        <p:spPr bwMode="auto">
          <a:xfrm>
            <a:off x="3568700" y="43434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Student Performances</a:t>
            </a:r>
          </a:p>
        </p:txBody>
      </p:sp>
      <p:sp>
        <p:nvSpPr>
          <p:cNvPr id="32777" name="Rounded Rectangle 8"/>
          <p:cNvSpPr>
            <a:spLocks noChangeArrowheads="1"/>
          </p:cNvSpPr>
          <p:nvPr/>
        </p:nvSpPr>
        <p:spPr bwMode="auto">
          <a:xfrm>
            <a:off x="4803775" y="1693863"/>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Common Assessments</a:t>
            </a:r>
          </a:p>
        </p:txBody>
      </p:sp>
      <p:sp>
        <p:nvSpPr>
          <p:cNvPr id="32778" name="Rounded Rectangle 9"/>
          <p:cNvSpPr>
            <a:spLocks noChangeArrowheads="1"/>
          </p:cNvSpPr>
          <p:nvPr/>
        </p:nvSpPr>
        <p:spPr bwMode="auto">
          <a:xfrm>
            <a:off x="152400" y="32258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b="1">
                <a:latin typeface="Verdana" pitchFamily="34" charset="0"/>
              </a:rPr>
              <a:t>District</a:t>
            </a:r>
            <a:br>
              <a:rPr lang="en-US" b="1">
                <a:latin typeface="Verdana" pitchFamily="34" charset="0"/>
              </a:rPr>
            </a:br>
            <a:r>
              <a:rPr lang="en-US" b="1">
                <a:latin typeface="Verdana" pitchFamily="34" charset="0"/>
              </a:rPr>
              <a:t>Assessments</a:t>
            </a:r>
          </a:p>
        </p:txBody>
      </p:sp>
    </p:spTree>
    <p:extLst>
      <p:ext uri="{BB962C8B-B14F-4D97-AF65-F5344CB8AC3E}">
        <p14:creationId xmlns:p14="http://schemas.microsoft.com/office/powerpoint/2010/main" val="250819861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79425" y="228600"/>
            <a:ext cx="8221663" cy="1143000"/>
          </a:xfrm>
        </p:spPr>
        <p:txBody>
          <a:bodyPr rtlCol="0">
            <a:normAutofit/>
          </a:bodyPr>
          <a:lstStyle/>
          <a:p>
            <a:pPr eaLnBrk="1" fontAlgn="auto" hangingPunct="1">
              <a:spcAft>
                <a:spcPts val="0"/>
              </a:spcAft>
              <a:defRPr/>
            </a:pPr>
            <a:r>
              <a:rPr lang="en-US" smtClean="0">
                <a:solidFill>
                  <a:schemeClr val="tx1">
                    <a:lumMod val="85000"/>
                    <a:lumOff val="15000"/>
                  </a:schemeClr>
                </a:solidFill>
                <a:latin typeface="Arial Rounded MT Bold" pitchFamily="34" charset="0"/>
              </a:rPr>
              <a:t>Data Source Possibilities</a:t>
            </a:r>
          </a:p>
        </p:txBody>
      </p:sp>
      <p:sp>
        <p:nvSpPr>
          <p:cNvPr id="33795" name="Rounded Rectangle 2"/>
          <p:cNvSpPr>
            <a:spLocks noChangeArrowheads="1"/>
          </p:cNvSpPr>
          <p:nvPr/>
        </p:nvSpPr>
        <p:spPr bwMode="auto">
          <a:xfrm>
            <a:off x="1371600" y="1731963"/>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a:latin typeface="Verdana" pitchFamily="34" charset="0"/>
              </a:rPr>
              <a:t>Interim Assessments</a:t>
            </a:r>
          </a:p>
        </p:txBody>
      </p:sp>
      <p:sp>
        <p:nvSpPr>
          <p:cNvPr id="33796" name="Rounded Rectangle 3"/>
          <p:cNvSpPr>
            <a:spLocks noChangeArrowheads="1"/>
          </p:cNvSpPr>
          <p:nvPr/>
        </p:nvSpPr>
        <p:spPr bwMode="auto">
          <a:xfrm>
            <a:off x="6248400" y="51816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a:latin typeface="Verdana" pitchFamily="34" charset="0"/>
              </a:rPr>
              <a:t>Classroom Assessments</a:t>
            </a:r>
          </a:p>
        </p:txBody>
      </p:sp>
      <p:sp>
        <p:nvSpPr>
          <p:cNvPr id="33797" name="Rounded Rectangle 4"/>
          <p:cNvSpPr>
            <a:spLocks noChangeArrowheads="1"/>
          </p:cNvSpPr>
          <p:nvPr/>
        </p:nvSpPr>
        <p:spPr bwMode="auto">
          <a:xfrm>
            <a:off x="2917825" y="2903538"/>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endParaRPr lang="en-US">
              <a:latin typeface="Verdana" pitchFamily="34" charset="0"/>
            </a:endParaRPr>
          </a:p>
          <a:p>
            <a:pPr algn="ctr" eaLnBrk="0" hangingPunct="0"/>
            <a:r>
              <a:rPr lang="en-US">
                <a:latin typeface="Verdana" pitchFamily="34" charset="0"/>
              </a:rPr>
              <a:t>Projects</a:t>
            </a:r>
          </a:p>
        </p:txBody>
      </p:sp>
      <p:sp>
        <p:nvSpPr>
          <p:cNvPr id="33798" name="Rounded Rectangle 5"/>
          <p:cNvSpPr>
            <a:spLocks noChangeArrowheads="1"/>
          </p:cNvSpPr>
          <p:nvPr/>
        </p:nvSpPr>
        <p:spPr bwMode="auto">
          <a:xfrm>
            <a:off x="6022975" y="32258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endParaRPr lang="en-US">
              <a:latin typeface="Verdana" pitchFamily="34" charset="0"/>
            </a:endParaRPr>
          </a:p>
          <a:p>
            <a:pPr algn="ctr" eaLnBrk="0" hangingPunct="0"/>
            <a:r>
              <a:rPr lang="en-US">
                <a:latin typeface="Verdana" pitchFamily="34" charset="0"/>
              </a:rPr>
              <a:t>Products</a:t>
            </a:r>
          </a:p>
        </p:txBody>
      </p:sp>
      <p:sp>
        <p:nvSpPr>
          <p:cNvPr id="33799" name="Rounded Rectangle 6"/>
          <p:cNvSpPr>
            <a:spLocks noChangeArrowheads="1"/>
          </p:cNvSpPr>
          <p:nvPr/>
        </p:nvSpPr>
        <p:spPr bwMode="auto">
          <a:xfrm>
            <a:off x="838200" y="49530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a:latin typeface="Verdana" pitchFamily="34" charset="0"/>
              </a:rPr>
              <a:t>Student </a:t>
            </a:r>
          </a:p>
          <a:p>
            <a:pPr algn="ctr" eaLnBrk="0" hangingPunct="0"/>
            <a:r>
              <a:rPr lang="en-US">
                <a:latin typeface="Verdana" pitchFamily="34" charset="0"/>
              </a:rPr>
              <a:t>Portfolios</a:t>
            </a:r>
          </a:p>
        </p:txBody>
      </p:sp>
      <p:sp>
        <p:nvSpPr>
          <p:cNvPr id="33800" name="Rounded Rectangle 7"/>
          <p:cNvSpPr>
            <a:spLocks noChangeArrowheads="1"/>
          </p:cNvSpPr>
          <p:nvPr/>
        </p:nvSpPr>
        <p:spPr bwMode="auto">
          <a:xfrm>
            <a:off x="3568700" y="4343400"/>
            <a:ext cx="2438400" cy="990600"/>
          </a:xfrm>
          <a:prstGeom prst="roundRect">
            <a:avLst>
              <a:gd name="adj" fmla="val 16667"/>
            </a:avLst>
          </a:prstGeom>
          <a:solidFill>
            <a:srgbClr val="FFC000"/>
          </a:solidFill>
          <a:ln w="9525" algn="ctr">
            <a:solidFill>
              <a:schemeClr val="accent1"/>
            </a:solidFill>
            <a:round/>
            <a:headEnd/>
            <a:tailEnd/>
          </a:ln>
        </p:spPr>
        <p:txBody>
          <a:bodyPr/>
          <a:lstStyle/>
          <a:p>
            <a:pPr algn="ctr" eaLnBrk="0" hangingPunct="0"/>
            <a:r>
              <a:rPr lang="en-US">
                <a:latin typeface="Verdana" pitchFamily="34" charset="0"/>
              </a:rPr>
              <a:t>Student Performances</a:t>
            </a:r>
          </a:p>
        </p:txBody>
      </p:sp>
      <p:sp>
        <p:nvSpPr>
          <p:cNvPr id="33801" name="Rounded Rectangle 8"/>
          <p:cNvSpPr>
            <a:spLocks noChangeArrowheads="1"/>
          </p:cNvSpPr>
          <p:nvPr/>
        </p:nvSpPr>
        <p:spPr bwMode="auto">
          <a:xfrm>
            <a:off x="4803775" y="1693863"/>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a:latin typeface="Verdana" pitchFamily="34" charset="0"/>
              </a:rPr>
              <a:t>Common Assessments</a:t>
            </a:r>
          </a:p>
        </p:txBody>
      </p:sp>
      <p:sp>
        <p:nvSpPr>
          <p:cNvPr id="33802" name="Rounded Rectangle 9"/>
          <p:cNvSpPr>
            <a:spLocks noChangeArrowheads="1"/>
          </p:cNvSpPr>
          <p:nvPr/>
        </p:nvSpPr>
        <p:spPr bwMode="auto">
          <a:xfrm>
            <a:off x="152400" y="3225800"/>
            <a:ext cx="2438400" cy="990600"/>
          </a:xfrm>
          <a:prstGeom prst="roundRect">
            <a:avLst>
              <a:gd name="adj" fmla="val 16667"/>
            </a:avLst>
          </a:prstGeom>
          <a:solidFill>
            <a:srgbClr val="FFC000"/>
          </a:solidFill>
          <a:ln w="9525" algn="ctr">
            <a:solidFill>
              <a:schemeClr val="tx1"/>
            </a:solidFill>
            <a:round/>
            <a:headEnd/>
            <a:tailEnd/>
          </a:ln>
        </p:spPr>
        <p:txBody>
          <a:bodyPr/>
          <a:lstStyle/>
          <a:p>
            <a:pPr algn="ctr" eaLnBrk="0" hangingPunct="0"/>
            <a:r>
              <a:rPr lang="en-US">
                <a:latin typeface="Verdana" pitchFamily="34" charset="0"/>
              </a:rPr>
              <a:t>District</a:t>
            </a:r>
            <a:br>
              <a:rPr lang="en-US">
                <a:latin typeface="Verdana" pitchFamily="34" charset="0"/>
              </a:rPr>
            </a:br>
            <a:r>
              <a:rPr lang="en-US">
                <a:latin typeface="Verdana" pitchFamily="34" charset="0"/>
              </a:rPr>
              <a:t>Assessments</a:t>
            </a:r>
          </a:p>
        </p:txBody>
      </p:sp>
      <p:sp>
        <p:nvSpPr>
          <p:cNvPr id="33803" name="Oval 10"/>
          <p:cNvSpPr>
            <a:spLocks noChangeArrowheads="1"/>
          </p:cNvSpPr>
          <p:nvPr/>
        </p:nvSpPr>
        <p:spPr bwMode="auto">
          <a:xfrm rot="-411993">
            <a:off x="639763" y="2524125"/>
            <a:ext cx="3900487" cy="1817688"/>
          </a:xfrm>
          <a:prstGeom prst="ellipse">
            <a:avLst/>
          </a:prstGeom>
          <a:solidFill>
            <a:schemeClr val="accent2">
              <a:lumMod val="40000"/>
              <a:lumOff val="60000"/>
            </a:schemeClr>
          </a:solidFill>
          <a:ln w="9525" algn="ctr">
            <a:solidFill>
              <a:schemeClr val="tx1"/>
            </a:solidFill>
            <a:round/>
            <a:headEnd/>
            <a:tailEnd/>
          </a:ln>
        </p:spPr>
        <p:txBody>
          <a:bodyPr/>
          <a:lstStyle/>
          <a:p>
            <a:pPr algn="ctr" eaLnBrk="0" hangingPunct="0">
              <a:defRPr/>
            </a:pPr>
            <a:r>
              <a:rPr lang="en-US" sz="2800" b="1">
                <a:latin typeface="Verdana" pitchFamily="34" charset="0"/>
              </a:rPr>
              <a:t>Aligned to Standards</a:t>
            </a:r>
          </a:p>
        </p:txBody>
      </p:sp>
      <p:sp>
        <p:nvSpPr>
          <p:cNvPr id="69644" name="Oval 11"/>
          <p:cNvSpPr>
            <a:spLocks noChangeArrowheads="1"/>
          </p:cNvSpPr>
          <p:nvPr/>
        </p:nvSpPr>
        <p:spPr bwMode="auto">
          <a:xfrm rot="267090">
            <a:off x="4735513" y="3635375"/>
            <a:ext cx="3900487" cy="1817688"/>
          </a:xfrm>
          <a:prstGeom prst="ellipse">
            <a:avLst/>
          </a:prstGeom>
          <a:solidFill>
            <a:schemeClr val="accent2">
              <a:lumMod val="40000"/>
              <a:lumOff val="60000"/>
            </a:schemeClr>
          </a:solidFill>
          <a:ln w="9525" algn="ctr">
            <a:solidFill>
              <a:schemeClr val="tx1"/>
            </a:solidFill>
            <a:round/>
            <a:headEnd/>
            <a:tailEnd/>
          </a:ln>
        </p:spPr>
        <p:txBody>
          <a:bodyPr/>
          <a:lstStyle/>
          <a:p>
            <a:pPr algn="ctr" eaLnBrk="0" hangingPunct="0">
              <a:defRPr/>
            </a:pPr>
            <a:r>
              <a:rPr lang="en-US" sz="2800" b="1">
                <a:latin typeface="Verdana" pitchFamily="34" charset="0"/>
              </a:rPr>
              <a:t>Descriptive Rubrics</a:t>
            </a:r>
          </a:p>
        </p:txBody>
      </p:sp>
      <p:sp>
        <p:nvSpPr>
          <p:cNvPr id="33805" name="Oval 10"/>
          <p:cNvSpPr>
            <a:spLocks noChangeArrowheads="1"/>
          </p:cNvSpPr>
          <p:nvPr/>
        </p:nvSpPr>
        <p:spPr bwMode="auto">
          <a:xfrm rot="-1369917">
            <a:off x="166688" y="3990975"/>
            <a:ext cx="4098925" cy="1817688"/>
          </a:xfrm>
          <a:prstGeom prst="ellipse">
            <a:avLst/>
          </a:prstGeom>
          <a:solidFill>
            <a:schemeClr val="accent2">
              <a:lumMod val="40000"/>
              <a:lumOff val="60000"/>
            </a:schemeClr>
          </a:solidFill>
          <a:ln w="9525" algn="ctr">
            <a:solidFill>
              <a:schemeClr val="tx1"/>
            </a:solidFill>
            <a:round/>
            <a:headEnd/>
            <a:tailEnd/>
          </a:ln>
        </p:spPr>
        <p:txBody>
          <a:bodyPr/>
          <a:lstStyle/>
          <a:p>
            <a:pPr algn="ctr" eaLnBrk="0" hangingPunct="0">
              <a:defRPr/>
            </a:pPr>
            <a:r>
              <a:rPr lang="en-US" sz="2800" b="1" dirty="0">
                <a:latin typeface="Verdana" pitchFamily="34" charset="0"/>
              </a:rPr>
              <a:t>Overarching</a:t>
            </a:r>
          </a:p>
          <a:p>
            <a:pPr algn="ctr" eaLnBrk="0" hangingPunct="0">
              <a:defRPr/>
            </a:pPr>
            <a:r>
              <a:rPr lang="en-US" sz="2800" b="1" dirty="0">
                <a:latin typeface="Verdana" pitchFamily="34" charset="0"/>
              </a:rPr>
              <a:t>Skills &amp; Concepts</a:t>
            </a:r>
          </a:p>
        </p:txBody>
      </p:sp>
      <p:sp>
        <p:nvSpPr>
          <p:cNvPr id="69646" name="Oval 10"/>
          <p:cNvSpPr>
            <a:spLocks noChangeArrowheads="1"/>
          </p:cNvSpPr>
          <p:nvPr/>
        </p:nvSpPr>
        <p:spPr bwMode="auto">
          <a:xfrm rot="-312416">
            <a:off x="4524375" y="1458913"/>
            <a:ext cx="3900488" cy="1817687"/>
          </a:xfrm>
          <a:prstGeom prst="ellipse">
            <a:avLst/>
          </a:prstGeom>
          <a:solidFill>
            <a:schemeClr val="accent2">
              <a:lumMod val="40000"/>
              <a:lumOff val="60000"/>
            </a:schemeClr>
          </a:solidFill>
          <a:ln w="9525" algn="ctr">
            <a:solidFill>
              <a:schemeClr val="tx1"/>
            </a:solidFill>
            <a:round/>
            <a:headEnd/>
            <a:tailEnd/>
          </a:ln>
        </p:spPr>
        <p:txBody>
          <a:bodyPr/>
          <a:lstStyle/>
          <a:p>
            <a:pPr algn="ctr" eaLnBrk="0" hangingPunct="0">
              <a:defRPr/>
            </a:pPr>
            <a:r>
              <a:rPr lang="en-US" sz="2800" b="1">
                <a:latin typeface="Verdana" pitchFamily="34" charset="0"/>
              </a:rPr>
              <a:t>Comparable across Classrooms</a:t>
            </a:r>
          </a:p>
        </p:txBody>
      </p:sp>
    </p:spTree>
    <p:extLst>
      <p:ext uri="{BB962C8B-B14F-4D97-AF65-F5344CB8AC3E}">
        <p14:creationId xmlns:p14="http://schemas.microsoft.com/office/powerpoint/2010/main" val="421539216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6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4" grpId="0" animBg="1"/>
      <p:bldP spid="6964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152400" y="304800"/>
            <a:ext cx="8686800" cy="762000"/>
          </a:xfrm>
        </p:spPr>
        <p:txBody>
          <a:bodyPr/>
          <a:lstStyle/>
          <a:p>
            <a:pPr algn="ctr" eaLnBrk="1" hangingPunct="1"/>
            <a:r>
              <a:rPr lang="en-US" sz="4400" smtClean="0">
                <a:latin typeface="Arial Rounded MT Bold" pitchFamily="34" charset="0"/>
              </a:rPr>
              <a:t>Student Growth Goal Sample</a:t>
            </a:r>
          </a:p>
        </p:txBody>
      </p:sp>
      <p:sp>
        <p:nvSpPr>
          <p:cNvPr id="5" name="Content Placeholder 4"/>
          <p:cNvSpPr>
            <a:spLocks noGrp="1"/>
          </p:cNvSpPr>
          <p:nvPr>
            <p:ph sz="half" idx="1"/>
          </p:nvPr>
        </p:nvSpPr>
        <p:spPr>
          <a:xfrm>
            <a:off x="152400" y="1143000"/>
            <a:ext cx="4114800" cy="5486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32500" lnSpcReduction="20000"/>
          </a:bodyPr>
          <a:lstStyle/>
          <a:p>
            <a:pPr marL="274320" indent="-274320" eaLnBrk="1" fontAlgn="auto" hangingPunct="1">
              <a:spcAft>
                <a:spcPts val="0"/>
              </a:spcAft>
              <a:buFont typeface="Arial" pitchFamily="34" charset="0"/>
              <a:buNone/>
              <a:defRPr/>
            </a:pPr>
            <a:endParaRPr lang="en-US" sz="6000" b="1" dirty="0" smtClean="0"/>
          </a:p>
          <a:p>
            <a:pPr marL="274320" indent="-274320" eaLnBrk="1" fontAlgn="auto" hangingPunct="1">
              <a:spcAft>
                <a:spcPts val="0"/>
              </a:spcAft>
              <a:buFont typeface="Arial" pitchFamily="34" charset="0"/>
              <a:buNone/>
              <a:defRPr/>
            </a:pPr>
            <a:r>
              <a:rPr lang="en-US" sz="7400" b="1" dirty="0" smtClean="0"/>
              <a:t>Checklist for Goal Quality</a:t>
            </a:r>
          </a:p>
          <a:p>
            <a:pPr marL="274320" indent="-274320" eaLnBrk="1" fontAlgn="auto" hangingPunct="1">
              <a:spcAft>
                <a:spcPts val="0"/>
              </a:spcAft>
              <a:buFont typeface="Arial" pitchFamily="34" charset="0"/>
              <a:buNone/>
              <a:defRPr/>
            </a:pPr>
            <a:endParaRPr lang="en-US" sz="3800" b="1" dirty="0" smtClean="0"/>
          </a:p>
          <a:p>
            <a:pPr marL="274320" indent="-274320" eaLnBrk="1" fontAlgn="auto" hangingPunct="1">
              <a:spcAft>
                <a:spcPts val="0"/>
              </a:spcAft>
              <a:buFont typeface="Wingdings" pitchFamily="2" charset="2"/>
              <a:buChar char="ü"/>
              <a:defRPr/>
            </a:pPr>
            <a:r>
              <a:rPr lang="en-US" sz="7000" dirty="0" smtClean="0"/>
              <a:t>Appropriate  needs assessment? Assesses overarching concepts of the discipline?</a:t>
            </a:r>
          </a:p>
          <a:p>
            <a:pPr marL="274320" indent="-274320" eaLnBrk="1" fontAlgn="auto" hangingPunct="1">
              <a:spcAft>
                <a:spcPts val="0"/>
              </a:spcAft>
              <a:buFont typeface="Wingdings" pitchFamily="2" charset="2"/>
              <a:buChar char="ü"/>
              <a:defRPr/>
            </a:pPr>
            <a:r>
              <a:rPr lang="en-US" sz="7000" b="1" dirty="0" smtClean="0"/>
              <a:t>S</a:t>
            </a:r>
            <a:r>
              <a:rPr lang="en-US" sz="7000" dirty="0" smtClean="0"/>
              <a:t>pecific?</a:t>
            </a:r>
          </a:p>
          <a:p>
            <a:pPr marL="274320" indent="-274320" eaLnBrk="1" fontAlgn="auto" hangingPunct="1">
              <a:spcAft>
                <a:spcPts val="0"/>
              </a:spcAft>
              <a:buFont typeface="Wingdings" pitchFamily="2" charset="2"/>
              <a:buChar char="ü"/>
              <a:defRPr/>
            </a:pPr>
            <a:r>
              <a:rPr lang="en-US" sz="7000" b="1" dirty="0" smtClean="0"/>
              <a:t>M</a:t>
            </a:r>
            <a:r>
              <a:rPr lang="en-US" sz="7000" dirty="0" smtClean="0"/>
              <a:t>easurable?</a:t>
            </a:r>
          </a:p>
          <a:p>
            <a:pPr marL="274320" indent="-274320" eaLnBrk="1" fontAlgn="auto" hangingPunct="1">
              <a:spcAft>
                <a:spcPts val="0"/>
              </a:spcAft>
              <a:buFont typeface="Wingdings" pitchFamily="2" charset="2"/>
              <a:buChar char="ü"/>
              <a:defRPr/>
            </a:pPr>
            <a:r>
              <a:rPr lang="en-US" sz="7000" b="1" dirty="0" smtClean="0"/>
              <a:t>A</a:t>
            </a:r>
            <a:r>
              <a:rPr lang="en-US" sz="7000" dirty="0" smtClean="0"/>
              <a:t>ppropriate?</a:t>
            </a:r>
          </a:p>
          <a:p>
            <a:pPr marL="274320" indent="-274320" eaLnBrk="1" fontAlgn="auto" hangingPunct="1">
              <a:spcAft>
                <a:spcPts val="0"/>
              </a:spcAft>
              <a:buFont typeface="Wingdings" pitchFamily="2" charset="2"/>
              <a:buChar char="ü"/>
              <a:defRPr/>
            </a:pPr>
            <a:r>
              <a:rPr lang="en-US" sz="7000" b="1" dirty="0" smtClean="0"/>
              <a:t>R</a:t>
            </a:r>
            <a:r>
              <a:rPr lang="en-US" sz="7000" dirty="0" smtClean="0"/>
              <a:t>ealistic/Rigorous?</a:t>
            </a:r>
          </a:p>
          <a:p>
            <a:pPr marL="274320" indent="-274320" eaLnBrk="1" fontAlgn="auto" hangingPunct="1">
              <a:spcAft>
                <a:spcPts val="0"/>
              </a:spcAft>
              <a:buFont typeface="Wingdings" pitchFamily="2" charset="2"/>
              <a:buChar char="ü"/>
              <a:defRPr/>
            </a:pPr>
            <a:r>
              <a:rPr lang="en-US" sz="7000" b="1" dirty="0" smtClean="0"/>
              <a:t>T</a:t>
            </a:r>
            <a:r>
              <a:rPr lang="en-US" sz="7000" dirty="0" smtClean="0"/>
              <a:t>ime-bound?</a:t>
            </a:r>
          </a:p>
          <a:p>
            <a:pPr marL="274320" indent="-274320" eaLnBrk="1" fontAlgn="auto" hangingPunct="1">
              <a:spcAft>
                <a:spcPts val="0"/>
              </a:spcAft>
              <a:buFont typeface="Wingdings" pitchFamily="2" charset="2"/>
              <a:buChar char="ü"/>
              <a:defRPr/>
            </a:pPr>
            <a:r>
              <a:rPr lang="en-US" sz="7000" dirty="0" smtClean="0"/>
              <a:t>Includes all students?</a:t>
            </a:r>
          </a:p>
          <a:p>
            <a:pPr marL="274320" indent="-274320" eaLnBrk="1" fontAlgn="auto" hangingPunct="1">
              <a:spcAft>
                <a:spcPts val="0"/>
              </a:spcAft>
              <a:buFont typeface="Wingdings" pitchFamily="2" charset="2"/>
              <a:buChar char="ü"/>
              <a:defRPr/>
            </a:pPr>
            <a:r>
              <a:rPr lang="en-US" sz="7000" dirty="0" smtClean="0"/>
              <a:t>Comparable across classrooms?</a:t>
            </a:r>
          </a:p>
        </p:txBody>
      </p:sp>
      <p:sp>
        <p:nvSpPr>
          <p:cNvPr id="6" name="Content Placeholder 5"/>
          <p:cNvSpPr>
            <a:spLocks noGrp="1"/>
          </p:cNvSpPr>
          <p:nvPr>
            <p:ph sz="half" idx="2"/>
          </p:nvPr>
        </p:nvSpPr>
        <p:spPr>
          <a:xfrm>
            <a:off x="4343400" y="1143000"/>
            <a:ext cx="4648200" cy="5486400"/>
          </a:xfrm>
          <a:ln>
            <a:solidFill>
              <a:srgbClr val="C00000"/>
            </a:solidFill>
          </a:ln>
        </p:spPr>
        <p:style>
          <a:lnRef idx="2">
            <a:schemeClr val="accent2"/>
          </a:lnRef>
          <a:fillRef idx="1">
            <a:schemeClr val="lt1"/>
          </a:fillRef>
          <a:effectRef idx="0">
            <a:schemeClr val="accent2"/>
          </a:effectRef>
          <a:fontRef idx="minor">
            <a:schemeClr val="dk1"/>
          </a:fontRef>
        </p:style>
        <p:txBody>
          <a:bodyPr lIns="0" rtlCol="0">
            <a:noAutofit/>
          </a:bodyPr>
          <a:lstStyle/>
          <a:p>
            <a:pPr marL="274320" indent="-274320" eaLnBrk="1" fontAlgn="auto" hangingPunct="1">
              <a:spcAft>
                <a:spcPts val="0"/>
              </a:spcAft>
              <a:buFont typeface="Arial" pitchFamily="34" charset="0"/>
              <a:buNone/>
              <a:defRPr/>
            </a:pPr>
            <a:r>
              <a:rPr lang="en-US" sz="2000" b="1" dirty="0" smtClean="0"/>
              <a:t>   Baseline Data:  </a:t>
            </a:r>
          </a:p>
          <a:p>
            <a:pPr marL="274320" indent="-274320" eaLnBrk="1" fontAlgn="auto" hangingPunct="1">
              <a:spcAft>
                <a:spcPts val="0"/>
              </a:spcAft>
              <a:buFont typeface="Arial" pitchFamily="34" charset="0"/>
              <a:buNone/>
              <a:defRPr/>
            </a:pPr>
            <a:r>
              <a:rPr lang="en-US" sz="2000" spc="-150" dirty="0" smtClean="0"/>
              <a:t>  </a:t>
            </a:r>
            <a:r>
              <a:rPr lang="en-US" sz="2000" u="sng" spc="-150" dirty="0" smtClean="0"/>
              <a:t>Writing</a:t>
            </a:r>
            <a:r>
              <a:rPr lang="en-US" sz="2000" spc="-150" dirty="0" smtClean="0"/>
              <a:t>  </a:t>
            </a:r>
          </a:p>
          <a:p>
            <a:pPr marL="274320" indent="-274320" eaLnBrk="1" fontAlgn="auto" hangingPunct="1">
              <a:spcAft>
                <a:spcPts val="0"/>
              </a:spcAft>
              <a:buFont typeface="Arial" pitchFamily="34" charset="0"/>
              <a:buNone/>
              <a:defRPr/>
            </a:pPr>
            <a:r>
              <a:rPr lang="en-US" sz="2000" spc="-150" dirty="0" smtClean="0"/>
              <a:t>  Baseline data on an 8</a:t>
            </a:r>
            <a:r>
              <a:rPr lang="en-US" sz="2000" spc="-150" baseline="30000" dirty="0" smtClean="0"/>
              <a:t>th</a:t>
            </a:r>
            <a:r>
              <a:rPr lang="en-US" sz="2000" spc="-150" dirty="0" smtClean="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1800" spc="-150" dirty="0" smtClean="0"/>
              <a:t>	</a:t>
            </a:r>
          </a:p>
          <a:p>
            <a:pPr marL="274320" indent="-274320" eaLnBrk="1" fontAlgn="auto" hangingPunct="1">
              <a:spcAft>
                <a:spcPts val="0"/>
              </a:spcAft>
              <a:buFont typeface="Arial" pitchFamily="34" charset="0"/>
              <a:buNone/>
              <a:defRPr/>
            </a:pPr>
            <a:r>
              <a:rPr lang="en-US" sz="2000" spc="-150" dirty="0" smtClean="0"/>
              <a:t>  Score:    </a:t>
            </a:r>
            <a:r>
              <a:rPr lang="en-US" sz="2000" u="sng" spc="-150" dirty="0" smtClean="0"/>
              <a:t> 1    </a:t>
            </a:r>
            <a:r>
              <a:rPr lang="en-US" sz="2000" spc="-150" dirty="0"/>
              <a:t> </a:t>
            </a:r>
            <a:r>
              <a:rPr lang="en-US" sz="2000" spc="-150" dirty="0" smtClean="0"/>
              <a:t>      </a:t>
            </a:r>
            <a:r>
              <a:rPr lang="en-US" sz="2000" u="sng" spc="-150" dirty="0" smtClean="0"/>
              <a:t>   2  </a:t>
            </a:r>
            <a:r>
              <a:rPr lang="en-US" sz="2000" spc="-150" dirty="0" smtClean="0"/>
              <a:t>          </a:t>
            </a:r>
            <a:r>
              <a:rPr lang="en-US" sz="2000" u="sng" spc="-150" dirty="0" smtClean="0"/>
              <a:t>  3   </a:t>
            </a:r>
            <a:r>
              <a:rPr lang="en-US" sz="2000" spc="-150" dirty="0" smtClean="0"/>
              <a:t>        </a:t>
            </a:r>
            <a:r>
              <a:rPr lang="en-US" sz="2000" u="sng" spc="-150" dirty="0" smtClean="0"/>
              <a:t>4</a:t>
            </a:r>
            <a:r>
              <a:rPr lang="en-US" sz="2000" spc="-150" dirty="0" smtClean="0"/>
              <a:t>   </a:t>
            </a:r>
            <a:r>
              <a:rPr lang="en-US" sz="2000" u="sng" spc="-150" dirty="0" smtClean="0"/>
              <a:t>       </a:t>
            </a:r>
          </a:p>
          <a:p>
            <a:pPr marL="274320" indent="-274320" eaLnBrk="1" fontAlgn="auto" hangingPunct="1">
              <a:spcAft>
                <a:spcPts val="0"/>
              </a:spcAft>
              <a:buFont typeface="Arial" pitchFamily="34" charset="0"/>
              <a:buNone/>
              <a:defRPr/>
            </a:pPr>
            <a:r>
              <a:rPr lang="en-US" sz="2000" spc="-150" dirty="0"/>
              <a:t> </a:t>
            </a:r>
            <a:r>
              <a:rPr lang="en-US" sz="2000" spc="-150" dirty="0" smtClean="0"/>
              <a:t>              25%      45%       30%          0% </a:t>
            </a:r>
          </a:p>
          <a:p>
            <a:pPr marL="274320" indent="-274320" eaLnBrk="1" fontAlgn="auto" hangingPunct="1">
              <a:spcAft>
                <a:spcPts val="0"/>
              </a:spcAft>
              <a:buFont typeface="Arial" pitchFamily="34" charset="0"/>
              <a:buNone/>
              <a:defRPr/>
            </a:pPr>
            <a:r>
              <a:rPr lang="en-US" sz="1800" spc="-150" dirty="0" smtClean="0"/>
              <a:t>   </a:t>
            </a:r>
            <a:r>
              <a:rPr lang="en-US" sz="2000" spc="-150" dirty="0" smtClean="0"/>
              <a:t>Overall, 30% of students scored a “3” or better.  </a:t>
            </a:r>
          </a:p>
          <a:p>
            <a:pPr marL="274320" indent="-274320" eaLnBrk="1" fontAlgn="auto" hangingPunct="1">
              <a:spcAft>
                <a:spcPts val="0"/>
              </a:spcAft>
              <a:buFont typeface="Arial" pitchFamily="34" charset="0"/>
              <a:buNone/>
              <a:defRPr/>
            </a:pPr>
            <a:r>
              <a:rPr lang="en-US" sz="2000" b="1" spc="-150" dirty="0" smtClean="0"/>
              <a:t>  Student Growth Goal:</a:t>
            </a:r>
          </a:p>
          <a:p>
            <a:pPr marL="274320" indent="-274320" eaLnBrk="1" fontAlgn="auto" hangingPunct="1">
              <a:spcAft>
                <a:spcPts val="0"/>
              </a:spcAft>
              <a:buFont typeface="Arial" pitchFamily="34" charset="0"/>
              <a:buNone/>
              <a:defRPr/>
            </a:pPr>
            <a:r>
              <a:rPr lang="en-US" sz="2000" spc="-150" dirty="0" smtClean="0"/>
              <a:t>     For the 2011-2012 school year, 100% of students will make measurable progress in argumentative writing. Each student will improve by one performance level in three or more areas of the LDC writing rubric. Furthermore, 80% of students will score a “3” or better overall. </a:t>
            </a:r>
          </a:p>
        </p:txBody>
      </p:sp>
    </p:spTree>
    <p:extLst>
      <p:ext uri="{BB962C8B-B14F-4D97-AF65-F5344CB8AC3E}">
        <p14:creationId xmlns:p14="http://schemas.microsoft.com/office/powerpoint/2010/main" val="634102216"/>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52400" y="0"/>
            <a:ext cx="8763000" cy="1722438"/>
          </a:xfrm>
        </p:spPr>
        <p:txBody>
          <a:bodyPr/>
          <a:lstStyle/>
          <a:p>
            <a:pPr algn="ctr" eaLnBrk="1" hangingPunct="1"/>
            <a:r>
              <a:rPr lang="en-US" sz="3200" b="1" smtClean="0">
                <a:latin typeface="Arial Rounded MT Bold" pitchFamily="34" charset="0"/>
              </a:rPr>
              <a:t>Assessment Inventory Worksheet: </a:t>
            </a:r>
            <a:r>
              <a:rPr lang="en-US" sz="3200" smtClean="0">
                <a:latin typeface="Arial Rounded MT Bold" pitchFamily="34" charset="0"/>
              </a:rPr>
              <a:t/>
            </a:r>
            <a:br>
              <a:rPr lang="en-US" sz="3200" smtClean="0">
                <a:latin typeface="Arial Rounded MT Bold" pitchFamily="34" charset="0"/>
              </a:rPr>
            </a:br>
            <a:r>
              <a:rPr lang="en-US" sz="3200" smtClean="0">
                <a:latin typeface="Arial Rounded MT Bold" pitchFamily="34" charset="0"/>
              </a:rPr>
              <a:t>Which assessments might your teachers use for goal-setting?</a:t>
            </a:r>
          </a:p>
        </p:txBody>
      </p:sp>
      <p:pic>
        <p:nvPicPr>
          <p:cNvPr id="3481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725" y="1828800"/>
            <a:ext cx="8702675"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8880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descr="http://www.sedl.org/pubs/sedl-letter/v19n01/images/teach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457450"/>
            <a:ext cx="335280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2" name="Title 1"/>
          <p:cNvSpPr>
            <a:spLocks noGrp="1"/>
          </p:cNvSpPr>
          <p:nvPr>
            <p:ph type="title"/>
          </p:nvPr>
        </p:nvSpPr>
        <p:spPr>
          <a:xfrm>
            <a:off x="3505200" y="2743200"/>
            <a:ext cx="5410200" cy="1981200"/>
          </a:xfrm>
        </p:spPr>
        <p:txBody>
          <a:bodyPr rtlCol="0">
            <a:normAutofit fontScale="90000"/>
          </a:bodyPr>
          <a:lstStyle/>
          <a:p>
            <a:pPr eaLnBrk="1" fontAlgn="auto" hangingPunct="1">
              <a:spcAft>
                <a:spcPts val="0"/>
              </a:spcAft>
              <a:defRPr/>
            </a:pPr>
            <a:r>
              <a:rPr lang="en-US" sz="3600" i="1" dirty="0" smtClean="0">
                <a:solidFill>
                  <a:schemeClr val="tx1">
                    <a:lumMod val="85000"/>
                    <a:lumOff val="15000"/>
                  </a:schemeClr>
                </a:solidFill>
                <a:latin typeface="Arial Rounded MT Bold" pitchFamily="34" charset="0"/>
              </a:rPr>
              <a:t>Next Steps for Comprehensive Assessment Implementation</a:t>
            </a:r>
          </a:p>
        </p:txBody>
      </p:sp>
      <p:sp>
        <p:nvSpPr>
          <p:cNvPr id="35844" name="Content Placeholder 1"/>
          <p:cNvSpPr>
            <a:spLocks noGrp="1"/>
          </p:cNvSpPr>
          <p:nvPr>
            <p:ph idx="1"/>
          </p:nvPr>
        </p:nvSpPr>
        <p:spPr>
          <a:xfrm>
            <a:off x="0" y="381000"/>
            <a:ext cx="9144000" cy="1600200"/>
          </a:xfrm>
        </p:spPr>
        <p:txBody>
          <a:bodyPr>
            <a:normAutofit lnSpcReduction="10000"/>
          </a:bodyPr>
          <a:lstStyle/>
          <a:p>
            <a:pPr marL="0" indent="0" algn="ctr" eaLnBrk="1" hangingPunct="1">
              <a:buFont typeface="Arial" charset="0"/>
              <a:buNone/>
            </a:pPr>
            <a:r>
              <a:rPr lang="en-US" sz="4800" b="1" smtClean="0"/>
              <a:t>Continue the discussion in </a:t>
            </a:r>
          </a:p>
          <a:p>
            <a:pPr marL="0" indent="0" algn="ctr" eaLnBrk="1" hangingPunct="1">
              <a:buFont typeface="Arial" charset="0"/>
              <a:buNone/>
            </a:pPr>
            <a:r>
              <a:rPr lang="en-US" sz="4800" b="1" smtClean="0"/>
              <a:t>your district. </a:t>
            </a:r>
            <a:endParaRPr lang="en-US" sz="4800" smtClean="0"/>
          </a:p>
        </p:txBody>
      </p:sp>
    </p:spTree>
    <p:extLst>
      <p:ext uri="{BB962C8B-B14F-4D97-AF65-F5344CB8AC3E}">
        <p14:creationId xmlns:p14="http://schemas.microsoft.com/office/powerpoint/2010/main" val="1123968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a:xfrm>
            <a:off x="228600" y="457200"/>
            <a:ext cx="8763000" cy="688975"/>
          </a:xfrm>
        </p:spPr>
        <p:txBody>
          <a:bodyPr>
            <a:normAutofit fontScale="90000"/>
          </a:bodyPr>
          <a:lstStyle/>
          <a:p>
            <a:pPr algn="ctr" eaLnBrk="1" hangingPunct="1"/>
            <a:r>
              <a:rPr lang="en-US" sz="4000" smtClean="0">
                <a:latin typeface="Arial Rounded MT Bold" pitchFamily="34" charset="0"/>
              </a:rPr>
              <a:t>Student Growth Goal Sample</a:t>
            </a:r>
          </a:p>
        </p:txBody>
      </p:sp>
      <p:sp>
        <p:nvSpPr>
          <p:cNvPr id="5" name="Content Placeholder 4"/>
          <p:cNvSpPr>
            <a:spLocks noGrp="1"/>
          </p:cNvSpPr>
          <p:nvPr>
            <p:ph sz="half" idx="1"/>
          </p:nvPr>
        </p:nvSpPr>
        <p:spPr>
          <a:xfrm>
            <a:off x="381000" y="1219200"/>
            <a:ext cx="4191000" cy="5486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92500" lnSpcReduction="1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for Goal Quality</a:t>
            </a:r>
          </a:p>
          <a:p>
            <a:pPr marL="274320" indent="-274320" eaLnBrk="1" fontAlgn="auto" hangingPunct="1">
              <a:spcAft>
                <a:spcPts val="0"/>
              </a:spcAft>
              <a:buFont typeface="Wingdings" pitchFamily="2" charset="2"/>
              <a:buChar char="ü"/>
              <a:defRPr/>
            </a:pPr>
            <a:r>
              <a:rPr lang="en-US" sz="3000" dirty="0" smtClean="0">
                <a:solidFill>
                  <a:srgbClr val="FF0000"/>
                </a:solidFill>
              </a:rPr>
              <a:t>Appropriate  needs assessment? Assesses overarching concepts of the discipline?</a:t>
            </a:r>
          </a:p>
          <a:p>
            <a:pPr marL="0" indent="0" eaLnBrk="1" fontAlgn="auto" hangingPunct="1">
              <a:spcAft>
                <a:spcPts val="0"/>
              </a:spcAft>
              <a:buFont typeface="Wingdings" pitchFamily="2" charset="2"/>
              <a:buNone/>
              <a:defRPr/>
            </a:pPr>
            <a:endParaRPr lang="en-US" sz="3000" dirty="0" smtClean="0"/>
          </a:p>
        </p:txBody>
      </p:sp>
      <p:sp>
        <p:nvSpPr>
          <p:cNvPr id="6" name="Content Placeholder 5"/>
          <p:cNvSpPr>
            <a:spLocks noGrp="1"/>
          </p:cNvSpPr>
          <p:nvPr>
            <p:ph sz="half" idx="2"/>
          </p:nvPr>
        </p:nvSpPr>
        <p:spPr>
          <a:xfrm>
            <a:off x="4648200" y="1219200"/>
            <a:ext cx="4114800" cy="5486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92500" lnSpcReduction="10000"/>
          </a:bodyPr>
          <a:lstStyle/>
          <a:p>
            <a:pPr marL="274320" indent="-274320" eaLnBrk="1" fontAlgn="auto" hangingPunct="1">
              <a:spcAft>
                <a:spcPts val="0"/>
              </a:spcAft>
              <a:buFont typeface="Arial" pitchFamily="34" charset="0"/>
              <a:buNone/>
              <a:defRPr/>
            </a:pPr>
            <a:r>
              <a:rPr lang="en-US" sz="2000" b="1" dirty="0"/>
              <a:t>Baseline Data:  </a:t>
            </a:r>
          </a:p>
          <a:p>
            <a:pPr marL="274320" indent="-274320" eaLnBrk="1" fontAlgn="auto" hangingPunct="1">
              <a:spcAft>
                <a:spcPts val="0"/>
              </a:spcAft>
              <a:buFont typeface="Arial" pitchFamily="34" charset="0"/>
              <a:buNone/>
              <a:defRPr/>
            </a:pPr>
            <a:r>
              <a:rPr lang="en-US" sz="2000" u="sng" spc="-150" dirty="0"/>
              <a:t>Writing</a:t>
            </a:r>
            <a:r>
              <a:rPr lang="en-US" sz="2000" spc="-150" dirty="0"/>
              <a:t>  </a:t>
            </a:r>
          </a:p>
          <a:p>
            <a:pPr marL="274320" indent="-274320" eaLnBrk="1" fontAlgn="auto" hangingPunct="1">
              <a:spcAft>
                <a:spcPts val="0"/>
              </a:spcAft>
              <a:buFont typeface="Arial" pitchFamily="34" charset="0"/>
              <a:buNone/>
              <a:defRPr/>
            </a:pPr>
            <a:r>
              <a:rPr lang="en-US" sz="2000" spc="-150" dirty="0"/>
              <a:t>Baseline data on an </a:t>
            </a:r>
            <a:r>
              <a:rPr lang="en-US" sz="2000" spc="-150" dirty="0">
                <a:solidFill>
                  <a:srgbClr val="FF0000"/>
                </a:solidFill>
              </a:rPr>
              <a:t>8</a:t>
            </a:r>
            <a:r>
              <a:rPr lang="en-US" sz="2000" spc="-150" baseline="30000" dirty="0">
                <a:solidFill>
                  <a:srgbClr val="FF0000"/>
                </a:solidFill>
              </a:rPr>
              <a:t>th</a:t>
            </a:r>
            <a:r>
              <a:rPr lang="en-US" sz="2000" spc="-150" dirty="0">
                <a:solidFill>
                  <a:srgbClr val="FF0000"/>
                </a:solidFill>
              </a:rPr>
              <a:t> grade school wide writing assessment utilizing the LDC argumentative writing rubric</a:t>
            </a:r>
            <a:r>
              <a:rPr lang="en-US" sz="2000" spc="-150" dirty="0"/>
              <a:t>: </a:t>
            </a:r>
          </a:p>
          <a:p>
            <a:pPr marL="274320" indent="-274320" eaLnBrk="1" fontAlgn="auto" hangingPunct="1">
              <a:spcAft>
                <a:spcPts val="0"/>
              </a:spcAft>
              <a:buFont typeface="Arial" pitchFamily="34" charset="0"/>
              <a:buNone/>
              <a:defRPr/>
            </a:pPr>
            <a:r>
              <a:rPr lang="en-US" sz="2000" spc="-150" dirty="0"/>
              <a:t>	</a:t>
            </a:r>
          </a:p>
          <a:p>
            <a:pPr marL="274320" indent="-274320" eaLnBrk="1" fontAlgn="auto" hangingPunct="1">
              <a:spcAft>
                <a:spcPts val="0"/>
              </a:spcAft>
              <a:buFont typeface="Arial" pitchFamily="34" charset="0"/>
              <a:buNone/>
              <a:defRPr/>
            </a:pPr>
            <a:r>
              <a:rPr lang="en-US" sz="2000" spc="-150" dirty="0"/>
              <a:t>Score:    </a:t>
            </a:r>
            <a:r>
              <a:rPr lang="en-US" sz="2000" u="sng" spc="-150" dirty="0"/>
              <a:t> 1    </a:t>
            </a:r>
            <a:r>
              <a:rPr lang="en-US" sz="2000" spc="-150" dirty="0"/>
              <a:t>       </a:t>
            </a:r>
            <a:r>
              <a:rPr lang="en-US" sz="2000" u="sng" spc="-150" dirty="0"/>
              <a:t>   2  </a:t>
            </a:r>
            <a:r>
              <a:rPr lang="en-US" sz="2000" spc="-150" dirty="0"/>
              <a:t>          </a:t>
            </a:r>
            <a:r>
              <a:rPr lang="en-US" sz="2000" u="sng" spc="-150" dirty="0"/>
              <a:t>  3   </a:t>
            </a:r>
            <a:r>
              <a:rPr lang="en-US" sz="2000" spc="-150" dirty="0"/>
              <a:t>        _</a:t>
            </a:r>
            <a:r>
              <a:rPr lang="en-US" sz="2000" u="sng" spc="-150" dirty="0"/>
              <a:t>4_ </a:t>
            </a:r>
            <a:r>
              <a:rPr lang="en-US" sz="2000" spc="-150" dirty="0"/>
              <a:t>  </a:t>
            </a:r>
            <a:r>
              <a:rPr lang="en-US" sz="2000" u="sng" spc="-150" dirty="0"/>
              <a:t>       </a:t>
            </a:r>
          </a:p>
          <a:p>
            <a:pPr marL="274320" indent="-274320" eaLnBrk="1" fontAlgn="auto" hangingPunct="1">
              <a:spcAft>
                <a:spcPts val="0"/>
              </a:spcAft>
              <a:buFont typeface="Arial" pitchFamily="34" charset="0"/>
              <a:buNone/>
              <a:defRPr/>
            </a:pPr>
            <a:r>
              <a:rPr lang="en-US" sz="2000" spc="-150" dirty="0"/>
              <a:t>               25%      45%       30%          0% </a:t>
            </a:r>
          </a:p>
          <a:p>
            <a:pPr marL="274320" indent="-274320" eaLnBrk="1" fontAlgn="auto" hangingPunct="1">
              <a:spcAft>
                <a:spcPts val="0"/>
              </a:spcAft>
              <a:buFont typeface="Arial" pitchFamily="34" charset="0"/>
              <a:buNone/>
              <a:defRPr/>
            </a:pPr>
            <a:r>
              <a:rPr lang="en-US" sz="2000" spc="-150" dirty="0"/>
              <a:t> Overall, 30% of students scored a “3” or better.  </a:t>
            </a:r>
          </a:p>
          <a:p>
            <a:pPr marL="274320" indent="-274320" eaLnBrk="1" fontAlgn="auto" hangingPunct="1">
              <a:spcAft>
                <a:spcPts val="0"/>
              </a:spcAft>
              <a:buFont typeface="Arial" pitchFamily="34" charset="0"/>
              <a:buNone/>
              <a:defRPr/>
            </a:pPr>
            <a:endParaRPr lang="en-US" sz="2000" spc="-150" dirty="0"/>
          </a:p>
          <a:p>
            <a:pPr marL="274320" indent="-274320" eaLnBrk="1" fontAlgn="auto" hangingPunct="1">
              <a:spcAft>
                <a:spcPts val="0"/>
              </a:spcAft>
              <a:buFont typeface="Arial" pitchFamily="34" charset="0"/>
              <a:buNone/>
              <a:defRPr/>
            </a:pPr>
            <a:r>
              <a:rPr lang="en-US" sz="2000" b="1" spc="-150" dirty="0"/>
              <a:t>Student Growth Goal:</a:t>
            </a:r>
          </a:p>
          <a:p>
            <a:pPr marL="274320" indent="-274320" eaLnBrk="1" fontAlgn="auto" hangingPunct="1">
              <a:spcAft>
                <a:spcPts val="0"/>
              </a:spcAft>
              <a:buFont typeface="Arial" pitchFamily="34" charset="0"/>
              <a:buNone/>
              <a:defRPr/>
            </a:pPr>
            <a:r>
              <a:rPr lang="en-US" sz="2000" spc="-150" dirty="0"/>
              <a:t>     For the 2011-2012 school year, 100% of students will make measurable progress in </a:t>
            </a:r>
            <a:r>
              <a:rPr lang="en-US" sz="2000" spc="-150" dirty="0" smtClean="0"/>
              <a:t>argumentative writing</a:t>
            </a:r>
            <a:r>
              <a:rPr lang="en-US" sz="2000" spc="-150" dirty="0"/>
              <a:t>. Each student will improve by one performance level in three or more areas of the LDC writing rubric. Furthermore, 80% of students will score a “3” or better overall. </a:t>
            </a:r>
          </a:p>
        </p:txBody>
      </p:sp>
    </p:spTree>
    <p:extLst>
      <p:ext uri="{BB962C8B-B14F-4D97-AF65-F5344CB8AC3E}">
        <p14:creationId xmlns:p14="http://schemas.microsoft.com/office/powerpoint/2010/main" val="128459983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228600" y="301625"/>
            <a:ext cx="8686800" cy="841375"/>
          </a:xfrm>
        </p:spPr>
        <p:txBody>
          <a:bodyPr/>
          <a:lstStyle/>
          <a:p>
            <a:pPr algn="ctr" eaLnBrk="1" hangingPunct="1"/>
            <a:r>
              <a:rPr lang="en-US" sz="4400" smtClean="0">
                <a:latin typeface="Arial Rounded MT Bold" pitchFamily="34" charset="0"/>
              </a:rPr>
              <a:t>Student Growth Goal Sample</a:t>
            </a:r>
          </a:p>
        </p:txBody>
      </p:sp>
      <p:sp>
        <p:nvSpPr>
          <p:cNvPr id="5" name="Content Placeholder 4"/>
          <p:cNvSpPr>
            <a:spLocks noGrp="1"/>
          </p:cNvSpPr>
          <p:nvPr>
            <p:ph sz="half" idx="1"/>
          </p:nvPr>
        </p:nvSpPr>
        <p:spPr>
          <a:xfrm>
            <a:off x="381000" y="1295400"/>
            <a:ext cx="3962400" cy="52578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b="1" dirty="0" smtClean="0">
                <a:solidFill>
                  <a:srgbClr val="FF0000"/>
                </a:solidFill>
              </a:rPr>
              <a:t>S</a:t>
            </a:r>
            <a:r>
              <a:rPr lang="en-US" sz="3000" dirty="0" smtClean="0">
                <a:solidFill>
                  <a:srgbClr val="FF0000"/>
                </a:solidFill>
              </a:rPr>
              <a:t>pecific?</a:t>
            </a:r>
          </a:p>
          <a:p>
            <a:pPr marL="594360" lvl="1" indent="-274320" eaLnBrk="1" fontAlgn="auto" hangingPunct="1">
              <a:spcAft>
                <a:spcPts val="0"/>
              </a:spcAft>
              <a:buFont typeface="Wingdings" pitchFamily="2" charset="2"/>
              <a:buChar char="ü"/>
              <a:defRPr/>
            </a:pPr>
            <a:r>
              <a:rPr lang="en-US" sz="2600" dirty="0" smtClean="0">
                <a:solidFill>
                  <a:srgbClr val="FF0000"/>
                </a:solidFill>
              </a:rPr>
              <a:t>The goal addresses student needs within the content.  </a:t>
            </a:r>
          </a:p>
          <a:p>
            <a:pPr marL="594360" lvl="1" indent="-274320" eaLnBrk="1" fontAlgn="auto" hangingPunct="1">
              <a:spcAft>
                <a:spcPts val="0"/>
              </a:spcAft>
              <a:buFont typeface="Wingdings" pitchFamily="2" charset="2"/>
              <a:buChar char="ü"/>
              <a:defRPr/>
            </a:pPr>
            <a:r>
              <a:rPr lang="en-US" sz="2600" dirty="0" smtClean="0">
                <a:solidFill>
                  <a:srgbClr val="FF0000"/>
                </a:solidFill>
              </a:rPr>
              <a:t>The goal is focused on a specific area of need.</a:t>
            </a:r>
          </a:p>
        </p:txBody>
      </p:sp>
      <p:sp>
        <p:nvSpPr>
          <p:cNvPr id="6" name="Content Placeholder 5"/>
          <p:cNvSpPr>
            <a:spLocks noGrp="1"/>
          </p:cNvSpPr>
          <p:nvPr>
            <p:ph sz="half" idx="2"/>
          </p:nvPr>
        </p:nvSpPr>
        <p:spPr>
          <a:xfrm>
            <a:off x="4648200" y="1295400"/>
            <a:ext cx="4114800" cy="5334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2400" b="1" dirty="0" smtClean="0"/>
          </a:p>
          <a:p>
            <a:pPr marL="274320" indent="-274320" eaLnBrk="1" fontAlgn="auto" hangingPunct="1">
              <a:spcAft>
                <a:spcPts val="0"/>
              </a:spcAft>
              <a:buFont typeface="Arial" pitchFamily="34" charset="0"/>
              <a:buNone/>
              <a:defRPr/>
            </a:pPr>
            <a:r>
              <a:rPr lang="en-US" sz="2400" b="1" dirty="0" smtClean="0"/>
              <a:t>Baseline </a:t>
            </a:r>
            <a:r>
              <a:rPr lang="en-US" sz="2400" b="1" dirty="0"/>
              <a:t>Data:  </a:t>
            </a:r>
          </a:p>
          <a:p>
            <a:pPr marL="274320" indent="-274320" eaLnBrk="1" fontAlgn="auto" hangingPunct="1">
              <a:spcAft>
                <a:spcPts val="0"/>
              </a:spcAft>
              <a:buFont typeface="Arial" pitchFamily="34" charset="0"/>
              <a:buNone/>
              <a:defRPr/>
            </a:pPr>
            <a:r>
              <a:rPr lang="en-US" sz="2400" u="sng" spc="-150" dirty="0"/>
              <a:t>Writing</a:t>
            </a:r>
            <a:r>
              <a:rPr lang="en-US" sz="2400" spc="-150" dirty="0"/>
              <a:t>  </a:t>
            </a:r>
          </a:p>
          <a:p>
            <a:pPr marL="274320" indent="-274320" eaLnBrk="1" fontAlgn="auto" hangingPunct="1">
              <a:spcAft>
                <a:spcPts val="0"/>
              </a:spcAft>
              <a:buFont typeface="Arial" pitchFamily="34" charset="0"/>
              <a:buNone/>
              <a:defRPr/>
            </a:pPr>
            <a:r>
              <a:rPr lang="en-US" sz="2400" spc="-150" dirty="0"/>
              <a:t>Baseline data on an 8</a:t>
            </a:r>
            <a:r>
              <a:rPr lang="en-US" sz="2400" spc="-150" baseline="30000" dirty="0"/>
              <a:t>th</a:t>
            </a:r>
            <a:r>
              <a:rPr lang="en-US" sz="2400" spc="-150" dirty="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2400" spc="-150" dirty="0"/>
              <a:t>	</a:t>
            </a:r>
          </a:p>
          <a:p>
            <a:pPr marL="274320" indent="-274320" eaLnBrk="1" fontAlgn="auto" hangingPunct="1">
              <a:spcAft>
                <a:spcPts val="0"/>
              </a:spcAft>
              <a:buFont typeface="Arial" pitchFamily="34" charset="0"/>
              <a:buNone/>
              <a:defRPr/>
            </a:pPr>
            <a:r>
              <a:rPr lang="en-US" sz="2400" spc="-150" dirty="0"/>
              <a:t>Score:    </a:t>
            </a:r>
            <a:r>
              <a:rPr lang="en-US" sz="2400" u="sng" spc="-150" dirty="0"/>
              <a:t> 1    </a:t>
            </a:r>
            <a:r>
              <a:rPr lang="en-US" sz="2400" spc="-150" dirty="0"/>
              <a:t>       </a:t>
            </a:r>
            <a:r>
              <a:rPr lang="en-US" sz="2400" u="sng" spc="-150" dirty="0"/>
              <a:t>   2  </a:t>
            </a:r>
            <a:r>
              <a:rPr lang="en-US" sz="2400" spc="-150" dirty="0"/>
              <a:t>          </a:t>
            </a:r>
            <a:r>
              <a:rPr lang="en-US" sz="2400" u="sng" spc="-150" dirty="0"/>
              <a:t>  3   </a:t>
            </a:r>
            <a:r>
              <a:rPr lang="en-US" sz="2400" spc="-150" dirty="0"/>
              <a:t>        _</a:t>
            </a:r>
            <a:r>
              <a:rPr lang="en-US" sz="2400" u="sng" spc="-150" dirty="0"/>
              <a:t>4_ </a:t>
            </a:r>
            <a:r>
              <a:rPr lang="en-US" sz="2400" spc="-150" dirty="0"/>
              <a:t>  </a:t>
            </a:r>
            <a:r>
              <a:rPr lang="en-US" sz="2400" u="sng" spc="-150" dirty="0"/>
              <a:t>       </a:t>
            </a:r>
          </a:p>
          <a:p>
            <a:pPr marL="274320" indent="-274320" eaLnBrk="1" fontAlgn="auto" hangingPunct="1">
              <a:spcAft>
                <a:spcPts val="0"/>
              </a:spcAft>
              <a:buFont typeface="Arial" pitchFamily="34" charset="0"/>
              <a:buNone/>
              <a:defRPr/>
            </a:pPr>
            <a:r>
              <a:rPr lang="en-US" sz="2400" spc="-150" dirty="0"/>
              <a:t>               25%      45%       30%          0% </a:t>
            </a:r>
          </a:p>
          <a:p>
            <a:pPr marL="274320" indent="-274320" eaLnBrk="1" fontAlgn="auto" hangingPunct="1">
              <a:spcAft>
                <a:spcPts val="0"/>
              </a:spcAft>
              <a:buFont typeface="Arial" pitchFamily="34" charset="0"/>
              <a:buNone/>
              <a:defRPr/>
            </a:pPr>
            <a:r>
              <a:rPr lang="en-US" sz="2400" spc="-150" dirty="0"/>
              <a:t> Overall, 30% of students scored a “3” or better.  </a:t>
            </a:r>
          </a:p>
          <a:p>
            <a:pPr marL="274320" indent="-274320" eaLnBrk="1" fontAlgn="auto" hangingPunct="1">
              <a:spcAft>
                <a:spcPts val="0"/>
              </a:spcAft>
              <a:buFont typeface="Arial" pitchFamily="34" charset="0"/>
              <a:buNone/>
              <a:defRPr/>
            </a:pPr>
            <a:endParaRPr lang="en-US" sz="2400" spc="-150" dirty="0"/>
          </a:p>
          <a:p>
            <a:pPr marL="274320" indent="-274320" eaLnBrk="1" fontAlgn="auto" hangingPunct="1">
              <a:spcAft>
                <a:spcPts val="0"/>
              </a:spcAft>
              <a:buFont typeface="Arial" pitchFamily="34" charset="0"/>
              <a:buNone/>
              <a:defRPr/>
            </a:pPr>
            <a:r>
              <a:rPr lang="en-US" sz="2400" b="1" spc="-150" dirty="0"/>
              <a:t>Student Growth Goal:</a:t>
            </a:r>
          </a:p>
          <a:p>
            <a:pPr marL="274320" indent="-274320" eaLnBrk="1" fontAlgn="auto" hangingPunct="1">
              <a:spcAft>
                <a:spcPts val="0"/>
              </a:spcAft>
              <a:buFont typeface="Arial" pitchFamily="34" charset="0"/>
              <a:buNone/>
              <a:defRPr/>
            </a:pPr>
            <a:r>
              <a:rPr lang="en-US" sz="2400" spc="-150" dirty="0"/>
              <a:t>     For the 2011-2012 school year, 100% of students will make measurable progress in </a:t>
            </a:r>
            <a:r>
              <a:rPr lang="en-US" sz="2400" spc="-150" dirty="0">
                <a:solidFill>
                  <a:srgbClr val="FF0000"/>
                </a:solidFill>
              </a:rPr>
              <a:t>argumentative writing</a:t>
            </a:r>
            <a:r>
              <a:rPr lang="en-US" sz="2400" spc="-150" dirty="0"/>
              <a:t>. Each student 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Tree>
    <p:extLst>
      <p:ext uri="{BB962C8B-B14F-4D97-AF65-F5344CB8AC3E}">
        <p14:creationId xmlns:p14="http://schemas.microsoft.com/office/powerpoint/2010/main" val="297007037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33400" y="1371600"/>
            <a:ext cx="4038600" cy="51816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b="1" dirty="0" smtClean="0">
                <a:solidFill>
                  <a:srgbClr val="FF0000"/>
                </a:solidFill>
              </a:rPr>
              <a:t>M</a:t>
            </a:r>
            <a:r>
              <a:rPr lang="en-US" sz="3000" dirty="0" smtClean="0">
                <a:solidFill>
                  <a:srgbClr val="FF0000"/>
                </a:solidFill>
              </a:rPr>
              <a:t>easurable?</a:t>
            </a:r>
          </a:p>
          <a:p>
            <a:pPr marL="594360" lvl="1" indent="-274320" eaLnBrk="1" fontAlgn="auto" hangingPunct="1">
              <a:spcAft>
                <a:spcPts val="0"/>
              </a:spcAft>
              <a:buFont typeface="Wingdings" pitchFamily="2" charset="2"/>
              <a:buChar char="ü"/>
              <a:defRPr/>
            </a:pPr>
            <a:r>
              <a:rPr lang="en-US" sz="2600" dirty="0" smtClean="0">
                <a:solidFill>
                  <a:srgbClr val="FF0000"/>
                </a:solidFill>
              </a:rPr>
              <a:t>An appropriate instrument or measure is selected to assess the goal.</a:t>
            </a:r>
          </a:p>
        </p:txBody>
      </p:sp>
      <p:sp>
        <p:nvSpPr>
          <p:cNvPr id="6" name="Content Placeholder 5"/>
          <p:cNvSpPr>
            <a:spLocks noGrp="1"/>
          </p:cNvSpPr>
          <p:nvPr>
            <p:ph sz="half" idx="2"/>
          </p:nvPr>
        </p:nvSpPr>
        <p:spPr>
          <a:xfrm>
            <a:off x="4648200" y="1371600"/>
            <a:ext cx="4114800" cy="51816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r>
              <a:rPr lang="en-US" sz="2400" b="1" dirty="0"/>
              <a:t>Baseline Data:  </a:t>
            </a:r>
          </a:p>
          <a:p>
            <a:pPr marL="274320" indent="-274320" eaLnBrk="1" fontAlgn="auto" hangingPunct="1">
              <a:spcAft>
                <a:spcPts val="0"/>
              </a:spcAft>
              <a:buFont typeface="Arial" pitchFamily="34" charset="0"/>
              <a:buNone/>
              <a:defRPr/>
            </a:pPr>
            <a:r>
              <a:rPr lang="en-US" sz="2400" u="sng" spc="-150" dirty="0"/>
              <a:t>Writing</a:t>
            </a:r>
            <a:r>
              <a:rPr lang="en-US" sz="2400" spc="-150" dirty="0"/>
              <a:t>  </a:t>
            </a:r>
          </a:p>
          <a:p>
            <a:pPr marL="274320" indent="-274320" eaLnBrk="1" fontAlgn="auto" hangingPunct="1">
              <a:spcAft>
                <a:spcPts val="0"/>
              </a:spcAft>
              <a:buFont typeface="Arial" pitchFamily="34" charset="0"/>
              <a:buNone/>
              <a:defRPr/>
            </a:pPr>
            <a:r>
              <a:rPr lang="en-US" sz="2400" spc="-150" dirty="0"/>
              <a:t>Baseline data on an 8</a:t>
            </a:r>
            <a:r>
              <a:rPr lang="en-US" sz="2400" spc="-150" baseline="30000" dirty="0"/>
              <a:t>th</a:t>
            </a:r>
            <a:r>
              <a:rPr lang="en-US" sz="2400" spc="-150" dirty="0"/>
              <a:t> grade school wide writing assessment utilizing the LDC argumentative </a:t>
            </a:r>
            <a:r>
              <a:rPr lang="en-US" sz="2400" spc="-150" dirty="0">
                <a:solidFill>
                  <a:srgbClr val="FF0000"/>
                </a:solidFill>
              </a:rPr>
              <a:t>writing rubric</a:t>
            </a:r>
            <a:r>
              <a:rPr lang="en-US" sz="2400" spc="-150" dirty="0"/>
              <a:t>: </a:t>
            </a:r>
          </a:p>
          <a:p>
            <a:pPr marL="274320" indent="-274320" eaLnBrk="1" fontAlgn="auto" hangingPunct="1">
              <a:spcAft>
                <a:spcPts val="0"/>
              </a:spcAft>
              <a:buFont typeface="Arial" pitchFamily="34" charset="0"/>
              <a:buNone/>
              <a:defRPr/>
            </a:pPr>
            <a:r>
              <a:rPr lang="en-US" sz="2400" spc="-150" dirty="0"/>
              <a:t>	</a:t>
            </a:r>
          </a:p>
          <a:p>
            <a:pPr marL="274320" indent="-274320" eaLnBrk="1" fontAlgn="auto" hangingPunct="1">
              <a:spcAft>
                <a:spcPts val="0"/>
              </a:spcAft>
              <a:buFont typeface="Arial" pitchFamily="34" charset="0"/>
              <a:buNone/>
              <a:defRPr/>
            </a:pPr>
            <a:r>
              <a:rPr lang="en-US" sz="2400" spc="-150" dirty="0"/>
              <a:t>Score:    </a:t>
            </a:r>
            <a:r>
              <a:rPr lang="en-US" sz="2400" u="sng" spc="-150" dirty="0"/>
              <a:t> 1    </a:t>
            </a:r>
            <a:r>
              <a:rPr lang="en-US" sz="2400" spc="-150" dirty="0"/>
              <a:t>       </a:t>
            </a:r>
            <a:r>
              <a:rPr lang="en-US" sz="2400" u="sng" spc="-150" dirty="0"/>
              <a:t>   2  </a:t>
            </a:r>
            <a:r>
              <a:rPr lang="en-US" sz="2400" spc="-150" dirty="0"/>
              <a:t>          </a:t>
            </a:r>
            <a:r>
              <a:rPr lang="en-US" sz="2400" u="sng" spc="-150" dirty="0"/>
              <a:t>  3   </a:t>
            </a:r>
            <a:r>
              <a:rPr lang="en-US" sz="2400" spc="-150" dirty="0"/>
              <a:t>        _</a:t>
            </a:r>
            <a:r>
              <a:rPr lang="en-US" sz="2400" u="sng" spc="-150" dirty="0"/>
              <a:t>4_ </a:t>
            </a:r>
            <a:r>
              <a:rPr lang="en-US" sz="2400" spc="-150" dirty="0"/>
              <a:t>  </a:t>
            </a:r>
            <a:r>
              <a:rPr lang="en-US" sz="2400" u="sng" spc="-150" dirty="0"/>
              <a:t>       </a:t>
            </a:r>
          </a:p>
          <a:p>
            <a:pPr marL="274320" indent="-274320" eaLnBrk="1" fontAlgn="auto" hangingPunct="1">
              <a:spcAft>
                <a:spcPts val="0"/>
              </a:spcAft>
              <a:buFont typeface="Arial" pitchFamily="34" charset="0"/>
              <a:buNone/>
              <a:defRPr/>
            </a:pPr>
            <a:r>
              <a:rPr lang="en-US" sz="2400" spc="-150" dirty="0"/>
              <a:t>               25%      45%       30%          0% </a:t>
            </a:r>
          </a:p>
          <a:p>
            <a:pPr marL="274320" indent="-274320" eaLnBrk="1" fontAlgn="auto" hangingPunct="1">
              <a:spcAft>
                <a:spcPts val="0"/>
              </a:spcAft>
              <a:buFont typeface="Arial" pitchFamily="34" charset="0"/>
              <a:buNone/>
              <a:defRPr/>
            </a:pPr>
            <a:r>
              <a:rPr lang="en-US" sz="2400" spc="-150" dirty="0"/>
              <a:t> Overall, 30% of students scored a “3” or better.  </a:t>
            </a:r>
          </a:p>
          <a:p>
            <a:pPr marL="274320" indent="-274320" eaLnBrk="1" fontAlgn="auto" hangingPunct="1">
              <a:spcAft>
                <a:spcPts val="0"/>
              </a:spcAft>
              <a:buFont typeface="Arial" pitchFamily="34" charset="0"/>
              <a:buNone/>
              <a:defRPr/>
            </a:pPr>
            <a:endParaRPr lang="en-US" sz="2400" spc="-150" dirty="0"/>
          </a:p>
          <a:p>
            <a:pPr marL="274320" indent="-274320" eaLnBrk="1" fontAlgn="auto" hangingPunct="1">
              <a:spcAft>
                <a:spcPts val="0"/>
              </a:spcAft>
              <a:buFont typeface="Arial" pitchFamily="34" charset="0"/>
              <a:buNone/>
              <a:defRPr/>
            </a:pPr>
            <a:r>
              <a:rPr lang="en-US" sz="2400" b="1" spc="-150" dirty="0"/>
              <a:t>Student Growth Goal:</a:t>
            </a:r>
          </a:p>
          <a:p>
            <a:pPr marL="274320" indent="-274320" eaLnBrk="1" fontAlgn="auto" hangingPunct="1">
              <a:spcAft>
                <a:spcPts val="0"/>
              </a:spcAft>
              <a:buFont typeface="Arial" pitchFamily="34" charset="0"/>
              <a:buNone/>
              <a:defRPr/>
            </a:pPr>
            <a:r>
              <a:rPr lang="en-US" sz="2400" spc="-150" dirty="0"/>
              <a:t>     For the 2011-2012 school year, 100% of students will make measurable progress in argumentative writing. Each student will improve by one performance level in three or more areas of the LDC </a:t>
            </a:r>
            <a:r>
              <a:rPr lang="en-US" sz="2400" spc="-150" dirty="0">
                <a:solidFill>
                  <a:srgbClr val="FF0000"/>
                </a:solidFill>
              </a:rPr>
              <a:t>writing rubric. </a:t>
            </a:r>
            <a:r>
              <a:rPr lang="en-US" sz="2400" spc="-150" dirty="0"/>
              <a:t>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
        <p:nvSpPr>
          <p:cNvPr id="7" name="Title 3"/>
          <p:cNvSpPr txBox="1">
            <a:spLocks/>
          </p:cNvSpPr>
          <p:nvPr/>
        </p:nvSpPr>
        <p:spPr>
          <a:xfrm>
            <a:off x="228600" y="301625"/>
            <a:ext cx="8686800" cy="841375"/>
          </a:xfrm>
          <a:prstGeom prst="rect">
            <a:avLst/>
          </a:prstGeom>
        </p:spPr>
        <p:txBody>
          <a:bodyPr anchor="b">
            <a:normAutofit fontScale="82500"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dirty="0" smtClean="0">
                <a:latin typeface="Arial Rounded MT Bold" pitchFamily="34" charset="0"/>
              </a:rPr>
              <a:t>Student</a:t>
            </a:r>
            <a:r>
              <a:rPr lang="en-US" dirty="0" smtClean="0"/>
              <a:t> </a:t>
            </a:r>
            <a:r>
              <a:rPr lang="en-US" dirty="0" smtClean="0">
                <a:latin typeface="Arial Rounded MT Bold" pitchFamily="34" charset="0"/>
              </a:rPr>
              <a:t>Growth</a:t>
            </a:r>
            <a:r>
              <a:rPr lang="en-US" dirty="0" smtClean="0"/>
              <a:t> </a:t>
            </a:r>
            <a:r>
              <a:rPr lang="en-US" dirty="0" smtClean="0">
                <a:latin typeface="Arial Rounded MT Bold" pitchFamily="34" charset="0"/>
              </a:rPr>
              <a:t>Goal</a:t>
            </a:r>
            <a:r>
              <a:rPr lang="en-US" dirty="0" smtClean="0"/>
              <a:t> </a:t>
            </a:r>
            <a:r>
              <a:rPr lang="en-US" dirty="0" smtClean="0">
                <a:latin typeface="Arial Rounded MT Bold" pitchFamily="34" charset="0"/>
              </a:rPr>
              <a:t>Sample</a:t>
            </a:r>
          </a:p>
        </p:txBody>
      </p:sp>
    </p:spTree>
    <p:extLst>
      <p:ext uri="{BB962C8B-B14F-4D97-AF65-F5344CB8AC3E}">
        <p14:creationId xmlns:p14="http://schemas.microsoft.com/office/powerpoint/2010/main" val="219530352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3"/>
          <p:cNvSpPr>
            <a:spLocks noGrp="1"/>
          </p:cNvSpPr>
          <p:nvPr>
            <p:ph type="title"/>
          </p:nvPr>
        </p:nvSpPr>
        <p:spPr/>
        <p:txBody>
          <a:bodyPr rtlCol="0">
            <a:normAutofit/>
          </a:bodyPr>
          <a:lstStyle/>
          <a:p>
            <a:pPr eaLnBrk="1" fontAlgn="auto" hangingPunct="1">
              <a:spcAft>
                <a:spcPts val="0"/>
              </a:spcAft>
              <a:defRPr/>
            </a:pPr>
            <a:r>
              <a:rPr lang="en-US" dirty="0" smtClean="0">
                <a:solidFill>
                  <a:schemeClr val="tx1">
                    <a:lumMod val="85000"/>
                    <a:lumOff val="15000"/>
                  </a:schemeClr>
                </a:solidFill>
              </a:rPr>
              <a:t>Student Growth Goal Sample</a:t>
            </a:r>
          </a:p>
        </p:txBody>
      </p:sp>
      <p:sp>
        <p:nvSpPr>
          <p:cNvPr id="5" name="Content Placeholder 4"/>
          <p:cNvSpPr>
            <a:spLocks noGrp="1"/>
          </p:cNvSpPr>
          <p:nvPr>
            <p:ph sz="half" idx="1"/>
          </p:nvPr>
        </p:nvSpPr>
        <p:spPr>
          <a:xfrm>
            <a:off x="533400" y="1600200"/>
            <a:ext cx="4038600" cy="4953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endParaRPr lang="en-US" sz="3000" dirty="0" smtClean="0"/>
          </a:p>
          <a:p>
            <a:pPr marL="274320" indent="-274320" eaLnBrk="1" fontAlgn="auto" hangingPunct="1">
              <a:spcAft>
                <a:spcPts val="0"/>
              </a:spcAft>
              <a:buFont typeface="Wingdings" pitchFamily="2" charset="2"/>
              <a:buChar char="ü"/>
              <a:defRPr/>
            </a:pPr>
            <a:r>
              <a:rPr lang="en-US" sz="3000" b="1" dirty="0" smtClean="0">
                <a:solidFill>
                  <a:srgbClr val="FF0000"/>
                </a:solidFill>
              </a:rPr>
              <a:t>A</a:t>
            </a:r>
            <a:r>
              <a:rPr lang="en-US" sz="3000" dirty="0" smtClean="0">
                <a:solidFill>
                  <a:srgbClr val="FF0000"/>
                </a:solidFill>
              </a:rPr>
              <a:t>ppropriate?</a:t>
            </a:r>
          </a:p>
          <a:p>
            <a:pPr marL="594360" lvl="1" indent="-274320" eaLnBrk="1" fontAlgn="auto" hangingPunct="1">
              <a:spcAft>
                <a:spcPts val="0"/>
              </a:spcAft>
              <a:buFont typeface="Wingdings" pitchFamily="2" charset="2"/>
              <a:buChar char="ü"/>
              <a:defRPr/>
            </a:pPr>
            <a:r>
              <a:rPr lang="en-US" sz="2600" dirty="0" smtClean="0">
                <a:solidFill>
                  <a:srgbClr val="FF0000"/>
                </a:solidFill>
              </a:rPr>
              <a:t>The goal is clearly related to the role and responsibilities of the teacher.</a:t>
            </a:r>
          </a:p>
          <a:p>
            <a:pPr marL="594360" lvl="1" indent="-274320" eaLnBrk="1" fontAlgn="auto" hangingPunct="1">
              <a:spcAft>
                <a:spcPts val="0"/>
              </a:spcAft>
              <a:buFont typeface="Wingdings" pitchFamily="2" charset="2"/>
              <a:buChar char="ü"/>
              <a:defRPr/>
            </a:pPr>
            <a:endParaRPr lang="en-US" sz="2600" dirty="0">
              <a:solidFill>
                <a:srgbClr val="FF0000"/>
              </a:solidFill>
            </a:endParaRPr>
          </a:p>
          <a:p>
            <a:pPr marL="274320" indent="-274320" eaLnBrk="1" fontAlgn="auto" hangingPunct="1">
              <a:spcAft>
                <a:spcPts val="0"/>
              </a:spcAft>
              <a:buFont typeface="Wingdings" pitchFamily="2" charset="2"/>
              <a:buChar char="ü"/>
              <a:defRPr/>
            </a:pPr>
            <a:r>
              <a:rPr lang="en-US" sz="3000" dirty="0" smtClean="0">
                <a:solidFill>
                  <a:srgbClr val="FF0000"/>
                </a:solidFill>
              </a:rPr>
              <a:t>This goal was written by an 8</a:t>
            </a:r>
            <a:r>
              <a:rPr lang="en-US" sz="3000" baseline="30000" dirty="0" smtClean="0">
                <a:solidFill>
                  <a:srgbClr val="FF0000"/>
                </a:solidFill>
              </a:rPr>
              <a:t>th</a:t>
            </a:r>
            <a:r>
              <a:rPr lang="en-US" sz="3000" dirty="0" smtClean="0">
                <a:solidFill>
                  <a:srgbClr val="FF0000"/>
                </a:solidFill>
              </a:rPr>
              <a:t> grade Language Arts teacher.</a:t>
            </a:r>
          </a:p>
        </p:txBody>
      </p:sp>
      <p:sp>
        <p:nvSpPr>
          <p:cNvPr id="6" name="Content Placeholder 5"/>
          <p:cNvSpPr>
            <a:spLocks noGrp="1"/>
          </p:cNvSpPr>
          <p:nvPr>
            <p:ph sz="half" idx="2"/>
          </p:nvPr>
        </p:nvSpPr>
        <p:spPr>
          <a:xfrm>
            <a:off x="4648200" y="1524000"/>
            <a:ext cx="4114800" cy="5105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r>
              <a:rPr lang="en-US" sz="2400" b="1" dirty="0" smtClean="0"/>
              <a:t>Baseline </a:t>
            </a:r>
            <a:r>
              <a:rPr lang="en-US" sz="2400" b="1" dirty="0"/>
              <a:t>Data:  </a:t>
            </a:r>
          </a:p>
          <a:p>
            <a:pPr marL="274320" indent="-274320" eaLnBrk="1" fontAlgn="auto" hangingPunct="1">
              <a:spcAft>
                <a:spcPts val="0"/>
              </a:spcAft>
              <a:buFont typeface="Arial" pitchFamily="34" charset="0"/>
              <a:buNone/>
              <a:defRPr/>
            </a:pPr>
            <a:r>
              <a:rPr lang="en-US" sz="2400" u="sng" spc="-150" dirty="0"/>
              <a:t>Writing</a:t>
            </a:r>
            <a:r>
              <a:rPr lang="en-US" sz="2400" spc="-150" dirty="0"/>
              <a:t>  </a:t>
            </a:r>
          </a:p>
          <a:p>
            <a:pPr marL="274320" indent="-274320" eaLnBrk="1" fontAlgn="auto" hangingPunct="1">
              <a:spcAft>
                <a:spcPts val="0"/>
              </a:spcAft>
              <a:buFont typeface="Arial" pitchFamily="34" charset="0"/>
              <a:buNone/>
              <a:defRPr/>
            </a:pPr>
            <a:r>
              <a:rPr lang="en-US" sz="2400" spc="-150" dirty="0"/>
              <a:t>Baseline data on an 8</a:t>
            </a:r>
            <a:r>
              <a:rPr lang="en-US" sz="2400" spc="-150" baseline="30000" dirty="0"/>
              <a:t>th</a:t>
            </a:r>
            <a:r>
              <a:rPr lang="en-US" sz="2400" spc="-150" dirty="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2400" spc="-150" dirty="0"/>
              <a:t>	</a:t>
            </a:r>
          </a:p>
          <a:p>
            <a:pPr marL="274320" indent="-274320" eaLnBrk="1" fontAlgn="auto" hangingPunct="1">
              <a:spcAft>
                <a:spcPts val="0"/>
              </a:spcAft>
              <a:buFont typeface="Arial" pitchFamily="34" charset="0"/>
              <a:buNone/>
              <a:defRPr/>
            </a:pPr>
            <a:r>
              <a:rPr lang="en-US" sz="2400" spc="-150" dirty="0"/>
              <a:t>Score:    </a:t>
            </a:r>
            <a:r>
              <a:rPr lang="en-US" sz="2400" u="sng" spc="-150" dirty="0"/>
              <a:t> 1    </a:t>
            </a:r>
            <a:r>
              <a:rPr lang="en-US" sz="2400" spc="-150" dirty="0"/>
              <a:t>       </a:t>
            </a:r>
            <a:r>
              <a:rPr lang="en-US" sz="2400" u="sng" spc="-150" dirty="0"/>
              <a:t>   2  </a:t>
            </a:r>
            <a:r>
              <a:rPr lang="en-US" sz="2400" spc="-150" dirty="0"/>
              <a:t>          </a:t>
            </a:r>
            <a:r>
              <a:rPr lang="en-US" sz="2400" u="sng" spc="-150" dirty="0"/>
              <a:t>  3   </a:t>
            </a:r>
            <a:r>
              <a:rPr lang="en-US" sz="2400" spc="-150" dirty="0"/>
              <a:t>        _</a:t>
            </a:r>
            <a:r>
              <a:rPr lang="en-US" sz="2400" u="sng" spc="-150" dirty="0"/>
              <a:t>4_ </a:t>
            </a:r>
            <a:r>
              <a:rPr lang="en-US" sz="2400" spc="-150" dirty="0"/>
              <a:t>  </a:t>
            </a:r>
            <a:r>
              <a:rPr lang="en-US" sz="2400" u="sng" spc="-150" dirty="0"/>
              <a:t>       </a:t>
            </a:r>
          </a:p>
          <a:p>
            <a:pPr marL="274320" indent="-274320" eaLnBrk="1" fontAlgn="auto" hangingPunct="1">
              <a:spcAft>
                <a:spcPts val="0"/>
              </a:spcAft>
              <a:buFont typeface="Arial" pitchFamily="34" charset="0"/>
              <a:buNone/>
              <a:defRPr/>
            </a:pPr>
            <a:r>
              <a:rPr lang="en-US" sz="2400" spc="-150" dirty="0"/>
              <a:t>               25%      45%       30%          0% </a:t>
            </a:r>
          </a:p>
          <a:p>
            <a:pPr marL="274320" indent="-274320" eaLnBrk="1" fontAlgn="auto" hangingPunct="1">
              <a:spcAft>
                <a:spcPts val="0"/>
              </a:spcAft>
              <a:buFont typeface="Arial" pitchFamily="34" charset="0"/>
              <a:buNone/>
              <a:defRPr/>
            </a:pPr>
            <a:r>
              <a:rPr lang="en-US" sz="2400" spc="-150" dirty="0"/>
              <a:t> Overall, 30% of students scored a “3” or better.  </a:t>
            </a:r>
          </a:p>
          <a:p>
            <a:pPr marL="274320" indent="-274320" eaLnBrk="1" fontAlgn="auto" hangingPunct="1">
              <a:spcAft>
                <a:spcPts val="0"/>
              </a:spcAft>
              <a:buFont typeface="Arial" pitchFamily="34" charset="0"/>
              <a:buNone/>
              <a:defRPr/>
            </a:pPr>
            <a:endParaRPr lang="en-US" sz="2400" spc="-150" dirty="0"/>
          </a:p>
          <a:p>
            <a:pPr marL="274320" indent="-274320" eaLnBrk="1" fontAlgn="auto" hangingPunct="1">
              <a:spcAft>
                <a:spcPts val="0"/>
              </a:spcAft>
              <a:buFont typeface="Arial" pitchFamily="34" charset="0"/>
              <a:buNone/>
              <a:defRPr/>
            </a:pPr>
            <a:r>
              <a:rPr lang="en-US" sz="2400" b="1" spc="-150" dirty="0"/>
              <a:t>Student Growth Goal:</a:t>
            </a:r>
          </a:p>
          <a:p>
            <a:pPr marL="274320" indent="-274320" eaLnBrk="1" fontAlgn="auto" hangingPunct="1">
              <a:spcAft>
                <a:spcPts val="0"/>
              </a:spcAft>
              <a:buFont typeface="Arial" pitchFamily="34" charset="0"/>
              <a:buNone/>
              <a:defRPr/>
            </a:pPr>
            <a:r>
              <a:rPr lang="en-US" sz="2400" spc="-150" dirty="0"/>
              <a:t>     For the 2011-2012 school year, 100% of students will make measurable progress in argumentative writing. Each student 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Tree>
    <p:extLst>
      <p:ext uri="{BB962C8B-B14F-4D97-AF65-F5344CB8AC3E}">
        <p14:creationId xmlns:p14="http://schemas.microsoft.com/office/powerpoint/2010/main" val="201570111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3"/>
          <p:cNvSpPr>
            <a:spLocks noGrp="1"/>
          </p:cNvSpPr>
          <p:nvPr>
            <p:ph type="title"/>
          </p:nvPr>
        </p:nvSpPr>
        <p:spPr/>
        <p:txBody>
          <a:bodyPr rtlCol="0">
            <a:normAutofit/>
          </a:bodyPr>
          <a:lstStyle/>
          <a:p>
            <a:pPr eaLnBrk="1" fontAlgn="auto" hangingPunct="1">
              <a:spcAft>
                <a:spcPts val="0"/>
              </a:spcAft>
              <a:defRPr/>
            </a:pPr>
            <a:r>
              <a:rPr lang="en-US" smtClean="0">
                <a:solidFill>
                  <a:schemeClr val="tx1">
                    <a:lumMod val="85000"/>
                    <a:lumOff val="15000"/>
                  </a:schemeClr>
                </a:solidFill>
              </a:rPr>
              <a:t>Student Growth Goal Sample</a:t>
            </a:r>
          </a:p>
        </p:txBody>
      </p:sp>
      <p:sp>
        <p:nvSpPr>
          <p:cNvPr id="5" name="Content Placeholder 4"/>
          <p:cNvSpPr>
            <a:spLocks noGrp="1"/>
          </p:cNvSpPr>
          <p:nvPr>
            <p:ph sz="half" idx="1"/>
          </p:nvPr>
        </p:nvSpPr>
        <p:spPr>
          <a:xfrm>
            <a:off x="533400" y="1447800"/>
            <a:ext cx="4038600" cy="5105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b="1" dirty="0" smtClean="0">
                <a:solidFill>
                  <a:srgbClr val="FF0000"/>
                </a:solidFill>
              </a:rPr>
              <a:t>R</a:t>
            </a:r>
            <a:r>
              <a:rPr lang="en-US" sz="3000" dirty="0" smtClean="0">
                <a:solidFill>
                  <a:srgbClr val="FF0000"/>
                </a:solidFill>
              </a:rPr>
              <a:t>ealistic/Rigorous?</a:t>
            </a:r>
          </a:p>
          <a:p>
            <a:pPr marL="594360" lvl="1" indent="-274320" eaLnBrk="1" fontAlgn="auto" hangingPunct="1">
              <a:spcAft>
                <a:spcPts val="0"/>
              </a:spcAft>
              <a:buFont typeface="Wingdings" pitchFamily="2" charset="2"/>
              <a:buChar char="ü"/>
              <a:defRPr/>
            </a:pPr>
            <a:r>
              <a:rPr lang="en-US" sz="2600" dirty="0" smtClean="0">
                <a:solidFill>
                  <a:srgbClr val="FF0000"/>
                </a:solidFill>
              </a:rPr>
              <a:t>The goal is doable, but rigorous and stretches the outer bounds of what is attainable.  </a:t>
            </a:r>
          </a:p>
        </p:txBody>
      </p:sp>
      <p:sp>
        <p:nvSpPr>
          <p:cNvPr id="6" name="Content Placeholder 5"/>
          <p:cNvSpPr>
            <a:spLocks noGrp="1"/>
          </p:cNvSpPr>
          <p:nvPr>
            <p:ph sz="half" idx="2"/>
          </p:nvPr>
        </p:nvSpPr>
        <p:spPr>
          <a:xfrm>
            <a:off x="4648200" y="1447800"/>
            <a:ext cx="4114800" cy="51054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marL="274320" indent="-274320" eaLnBrk="1" fontAlgn="auto" hangingPunct="1">
              <a:spcAft>
                <a:spcPts val="0"/>
              </a:spcAft>
              <a:buFont typeface="Arial" pitchFamily="34" charset="0"/>
              <a:buNone/>
              <a:defRPr/>
            </a:pPr>
            <a:r>
              <a:rPr lang="en-US" sz="2400" b="1" dirty="0"/>
              <a:t>Baseline Data:  </a:t>
            </a:r>
          </a:p>
          <a:p>
            <a:pPr marL="274320" indent="-274320" eaLnBrk="1" fontAlgn="auto" hangingPunct="1">
              <a:spcAft>
                <a:spcPts val="0"/>
              </a:spcAft>
              <a:buFont typeface="Arial" pitchFamily="34" charset="0"/>
              <a:buNone/>
              <a:defRPr/>
            </a:pPr>
            <a:r>
              <a:rPr lang="en-US" sz="2400" u="sng" spc="-150" dirty="0"/>
              <a:t>Writing</a:t>
            </a:r>
            <a:r>
              <a:rPr lang="en-US" sz="2400" spc="-150" dirty="0"/>
              <a:t>  </a:t>
            </a:r>
          </a:p>
          <a:p>
            <a:pPr marL="274320" indent="-274320" eaLnBrk="1" fontAlgn="auto" hangingPunct="1">
              <a:spcAft>
                <a:spcPts val="0"/>
              </a:spcAft>
              <a:buFont typeface="Arial" pitchFamily="34" charset="0"/>
              <a:buNone/>
              <a:defRPr/>
            </a:pPr>
            <a:r>
              <a:rPr lang="en-US" sz="2400" spc="-150" dirty="0"/>
              <a:t>Baseline data on an 8</a:t>
            </a:r>
            <a:r>
              <a:rPr lang="en-US" sz="2400" spc="-150" baseline="30000" dirty="0"/>
              <a:t>th</a:t>
            </a:r>
            <a:r>
              <a:rPr lang="en-US" sz="2400" spc="-150" dirty="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2400" spc="-150" dirty="0"/>
              <a:t>	</a:t>
            </a:r>
          </a:p>
          <a:p>
            <a:pPr marL="274320" indent="-274320" eaLnBrk="1" fontAlgn="auto" hangingPunct="1">
              <a:spcAft>
                <a:spcPts val="0"/>
              </a:spcAft>
              <a:buFont typeface="Arial" pitchFamily="34" charset="0"/>
              <a:buNone/>
              <a:defRPr/>
            </a:pPr>
            <a:r>
              <a:rPr lang="en-US" sz="2400" spc="-150" dirty="0"/>
              <a:t>Score:    </a:t>
            </a:r>
            <a:r>
              <a:rPr lang="en-US" sz="2400" u="sng" spc="-150" dirty="0"/>
              <a:t> 1    </a:t>
            </a:r>
            <a:r>
              <a:rPr lang="en-US" sz="2400" spc="-150" dirty="0"/>
              <a:t>       </a:t>
            </a:r>
            <a:r>
              <a:rPr lang="en-US" sz="2400" u="sng" spc="-150" dirty="0"/>
              <a:t>   2  </a:t>
            </a:r>
            <a:r>
              <a:rPr lang="en-US" sz="2400" spc="-150" dirty="0"/>
              <a:t>          </a:t>
            </a:r>
            <a:r>
              <a:rPr lang="en-US" sz="2400" u="sng" spc="-150" dirty="0"/>
              <a:t>  3   </a:t>
            </a:r>
            <a:r>
              <a:rPr lang="en-US" sz="2400" spc="-150" dirty="0"/>
              <a:t>        _</a:t>
            </a:r>
            <a:r>
              <a:rPr lang="en-US" sz="2400" u="sng" spc="-150" dirty="0"/>
              <a:t>4_ </a:t>
            </a:r>
            <a:r>
              <a:rPr lang="en-US" sz="2400" spc="-150" dirty="0"/>
              <a:t>  </a:t>
            </a:r>
            <a:r>
              <a:rPr lang="en-US" sz="2400" u="sng" spc="-150" dirty="0"/>
              <a:t>       </a:t>
            </a:r>
          </a:p>
          <a:p>
            <a:pPr marL="274320" indent="-274320" eaLnBrk="1" fontAlgn="auto" hangingPunct="1">
              <a:spcAft>
                <a:spcPts val="0"/>
              </a:spcAft>
              <a:buFont typeface="Arial" pitchFamily="34" charset="0"/>
              <a:buNone/>
              <a:defRPr/>
            </a:pPr>
            <a:r>
              <a:rPr lang="en-US" sz="2400" spc="-150" dirty="0"/>
              <a:t>               25%      45%       30%          0% </a:t>
            </a:r>
          </a:p>
          <a:p>
            <a:pPr marL="274320" indent="-274320" eaLnBrk="1" fontAlgn="auto" hangingPunct="1">
              <a:spcAft>
                <a:spcPts val="0"/>
              </a:spcAft>
              <a:buFont typeface="Arial" pitchFamily="34" charset="0"/>
              <a:buNone/>
              <a:defRPr/>
            </a:pPr>
            <a:r>
              <a:rPr lang="en-US" sz="2400" spc="-150" dirty="0"/>
              <a:t> Overall, 30% of students scored a “3” or better.  </a:t>
            </a:r>
          </a:p>
          <a:p>
            <a:pPr marL="274320" indent="-274320" eaLnBrk="1" fontAlgn="auto" hangingPunct="1">
              <a:spcAft>
                <a:spcPts val="0"/>
              </a:spcAft>
              <a:buFont typeface="Arial" pitchFamily="34" charset="0"/>
              <a:buNone/>
              <a:defRPr/>
            </a:pPr>
            <a:endParaRPr lang="en-US" sz="2400" spc="-150" dirty="0"/>
          </a:p>
          <a:p>
            <a:pPr marL="274320" indent="-274320" eaLnBrk="1" fontAlgn="auto" hangingPunct="1">
              <a:spcAft>
                <a:spcPts val="0"/>
              </a:spcAft>
              <a:buFont typeface="Arial" pitchFamily="34" charset="0"/>
              <a:buNone/>
              <a:defRPr/>
            </a:pPr>
            <a:r>
              <a:rPr lang="en-US" sz="2400" b="1" spc="-150" dirty="0"/>
              <a:t>Student Growth Goal:</a:t>
            </a:r>
          </a:p>
          <a:p>
            <a:pPr marL="274320" indent="-274320" eaLnBrk="1" fontAlgn="auto" hangingPunct="1">
              <a:spcAft>
                <a:spcPts val="0"/>
              </a:spcAft>
              <a:buFont typeface="Arial" pitchFamily="34" charset="0"/>
              <a:buNone/>
              <a:defRPr/>
            </a:pPr>
            <a:r>
              <a:rPr lang="en-US" sz="2400" spc="-150" dirty="0"/>
              <a:t>     For the 2011-2012 school year, 100% of students will make measurable progress in argumentative writing. </a:t>
            </a:r>
            <a:r>
              <a:rPr lang="en-US" sz="2400" spc="-150" dirty="0">
                <a:solidFill>
                  <a:srgbClr val="FF0000"/>
                </a:solidFill>
              </a:rPr>
              <a:t>Each student 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b="1" dirty="0" smtClean="0">
              <a:solidFill>
                <a:srgbClr val="FF0000"/>
              </a:solidFill>
            </a:endParaRPr>
          </a:p>
        </p:txBody>
      </p:sp>
    </p:spTree>
    <p:extLst>
      <p:ext uri="{BB962C8B-B14F-4D97-AF65-F5344CB8AC3E}">
        <p14:creationId xmlns:p14="http://schemas.microsoft.com/office/powerpoint/2010/main" val="163721550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3"/>
          <p:cNvSpPr>
            <a:spLocks noGrp="1"/>
          </p:cNvSpPr>
          <p:nvPr>
            <p:ph type="title"/>
          </p:nvPr>
        </p:nvSpPr>
        <p:spPr/>
        <p:txBody>
          <a:bodyPr rtlCol="0">
            <a:normAutofit/>
          </a:bodyPr>
          <a:lstStyle/>
          <a:p>
            <a:pPr eaLnBrk="1" fontAlgn="auto" hangingPunct="1">
              <a:spcAft>
                <a:spcPts val="0"/>
              </a:spcAft>
              <a:defRPr/>
            </a:pPr>
            <a:r>
              <a:rPr lang="en-US" smtClean="0">
                <a:solidFill>
                  <a:schemeClr val="tx1">
                    <a:lumMod val="85000"/>
                    <a:lumOff val="15000"/>
                  </a:schemeClr>
                </a:solidFill>
              </a:rPr>
              <a:t>Student Growth Goal Sample</a:t>
            </a:r>
          </a:p>
        </p:txBody>
      </p:sp>
      <p:sp>
        <p:nvSpPr>
          <p:cNvPr id="5" name="Content Placeholder 4"/>
          <p:cNvSpPr>
            <a:spLocks noGrp="1"/>
          </p:cNvSpPr>
          <p:nvPr>
            <p:ph sz="half" idx="1"/>
          </p:nvPr>
        </p:nvSpPr>
        <p:spPr>
          <a:xfrm>
            <a:off x="533400" y="1600200"/>
            <a:ext cx="4038600" cy="4953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00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b="1" dirty="0" smtClean="0">
                <a:solidFill>
                  <a:srgbClr val="FF0000"/>
                </a:solidFill>
              </a:rPr>
              <a:t>T</a:t>
            </a:r>
            <a:r>
              <a:rPr lang="en-US" sz="3000" dirty="0" smtClean="0">
                <a:solidFill>
                  <a:srgbClr val="FF0000"/>
                </a:solidFill>
              </a:rPr>
              <a:t>ime-bound?</a:t>
            </a:r>
          </a:p>
        </p:txBody>
      </p:sp>
      <p:sp>
        <p:nvSpPr>
          <p:cNvPr id="6" name="Content Placeholder 5"/>
          <p:cNvSpPr>
            <a:spLocks noGrp="1"/>
          </p:cNvSpPr>
          <p:nvPr>
            <p:ph sz="half" idx="2"/>
          </p:nvPr>
        </p:nvSpPr>
        <p:spPr>
          <a:xfrm>
            <a:off x="4648200" y="1600200"/>
            <a:ext cx="4114800" cy="4953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0000" lnSpcReduction="20000"/>
          </a:bodyPr>
          <a:lstStyle/>
          <a:p>
            <a:pPr marL="274320" indent="-274320" eaLnBrk="1" fontAlgn="auto" hangingPunct="1">
              <a:spcAft>
                <a:spcPts val="0"/>
              </a:spcAft>
              <a:buFont typeface="Arial" pitchFamily="34" charset="0"/>
              <a:buNone/>
              <a:defRPr/>
            </a:pPr>
            <a:endParaRPr lang="en-US" sz="2400" b="1" dirty="0" smtClean="0"/>
          </a:p>
          <a:p>
            <a:pPr marL="274320" indent="-274320" eaLnBrk="1" fontAlgn="auto" hangingPunct="1">
              <a:spcAft>
                <a:spcPts val="0"/>
              </a:spcAft>
              <a:buFont typeface="Arial" pitchFamily="34" charset="0"/>
              <a:buNone/>
              <a:defRPr/>
            </a:pPr>
            <a:r>
              <a:rPr lang="en-US" sz="2600" b="1" dirty="0" smtClean="0"/>
              <a:t>Baseline </a:t>
            </a:r>
            <a:r>
              <a:rPr lang="en-US" sz="2600" b="1" dirty="0"/>
              <a:t>Data:  </a:t>
            </a:r>
          </a:p>
          <a:p>
            <a:pPr marL="274320" indent="-274320" eaLnBrk="1" fontAlgn="auto" hangingPunct="1">
              <a:spcAft>
                <a:spcPts val="0"/>
              </a:spcAft>
              <a:buFont typeface="Arial" pitchFamily="34" charset="0"/>
              <a:buNone/>
              <a:defRPr/>
            </a:pPr>
            <a:r>
              <a:rPr lang="en-US" sz="2600" u="sng" spc="-150" dirty="0"/>
              <a:t>Writing</a:t>
            </a:r>
            <a:r>
              <a:rPr lang="en-US" sz="2600" spc="-150" dirty="0"/>
              <a:t>  </a:t>
            </a:r>
          </a:p>
          <a:p>
            <a:pPr marL="274320" indent="-274320" eaLnBrk="1" fontAlgn="auto" hangingPunct="1">
              <a:spcAft>
                <a:spcPts val="0"/>
              </a:spcAft>
              <a:buFont typeface="Arial" pitchFamily="34" charset="0"/>
              <a:buNone/>
              <a:defRPr/>
            </a:pPr>
            <a:r>
              <a:rPr lang="en-US" sz="2600" spc="-150" dirty="0"/>
              <a:t>Baseline data on an 8</a:t>
            </a:r>
            <a:r>
              <a:rPr lang="en-US" sz="2600" spc="-150" baseline="30000" dirty="0"/>
              <a:t>th</a:t>
            </a:r>
            <a:r>
              <a:rPr lang="en-US" sz="2600" spc="-150" dirty="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2600" spc="-150" dirty="0"/>
              <a:t>	</a:t>
            </a:r>
          </a:p>
          <a:p>
            <a:pPr marL="274320" indent="-274320" eaLnBrk="1" fontAlgn="auto" hangingPunct="1">
              <a:spcAft>
                <a:spcPts val="0"/>
              </a:spcAft>
              <a:buFont typeface="Arial" pitchFamily="34" charset="0"/>
              <a:buNone/>
              <a:defRPr/>
            </a:pPr>
            <a:r>
              <a:rPr lang="en-US" sz="2600" spc="-150" dirty="0"/>
              <a:t>Score:    </a:t>
            </a:r>
            <a:r>
              <a:rPr lang="en-US" sz="2600" u="sng" spc="-150" dirty="0"/>
              <a:t> 1    </a:t>
            </a:r>
            <a:r>
              <a:rPr lang="en-US" sz="2600" spc="-150" dirty="0"/>
              <a:t>       </a:t>
            </a:r>
            <a:r>
              <a:rPr lang="en-US" sz="2600" u="sng" spc="-150" dirty="0"/>
              <a:t>   2  </a:t>
            </a:r>
            <a:r>
              <a:rPr lang="en-US" sz="2600" spc="-150" dirty="0"/>
              <a:t>          </a:t>
            </a:r>
            <a:r>
              <a:rPr lang="en-US" sz="2600" u="sng" spc="-150" dirty="0"/>
              <a:t>  3   </a:t>
            </a:r>
            <a:r>
              <a:rPr lang="en-US" sz="2600" spc="-150" dirty="0"/>
              <a:t>        _</a:t>
            </a:r>
            <a:r>
              <a:rPr lang="en-US" sz="2600" u="sng" spc="-150" dirty="0"/>
              <a:t>4_ </a:t>
            </a:r>
            <a:r>
              <a:rPr lang="en-US" sz="2600" spc="-150" dirty="0"/>
              <a:t>  </a:t>
            </a:r>
            <a:r>
              <a:rPr lang="en-US" sz="2600" u="sng" spc="-150" dirty="0"/>
              <a:t>       </a:t>
            </a:r>
          </a:p>
          <a:p>
            <a:pPr marL="274320" indent="-274320" eaLnBrk="1" fontAlgn="auto" hangingPunct="1">
              <a:spcAft>
                <a:spcPts val="0"/>
              </a:spcAft>
              <a:buFont typeface="Arial" pitchFamily="34" charset="0"/>
              <a:buNone/>
              <a:defRPr/>
            </a:pPr>
            <a:r>
              <a:rPr lang="en-US" sz="2600" spc="-150" dirty="0"/>
              <a:t>               25%      45%       30%          0% </a:t>
            </a:r>
          </a:p>
          <a:p>
            <a:pPr marL="274320" indent="-274320" eaLnBrk="1" fontAlgn="auto" hangingPunct="1">
              <a:spcAft>
                <a:spcPts val="0"/>
              </a:spcAft>
              <a:buFont typeface="Arial" pitchFamily="34" charset="0"/>
              <a:buNone/>
              <a:defRPr/>
            </a:pPr>
            <a:r>
              <a:rPr lang="en-US" sz="2600" spc="-150" dirty="0"/>
              <a:t> Overall, 30% of students scored a “3” or better.  </a:t>
            </a:r>
          </a:p>
          <a:p>
            <a:pPr marL="274320" indent="-274320" eaLnBrk="1" fontAlgn="auto" hangingPunct="1">
              <a:spcAft>
                <a:spcPts val="0"/>
              </a:spcAft>
              <a:buFont typeface="Arial" pitchFamily="34" charset="0"/>
              <a:buNone/>
              <a:defRPr/>
            </a:pPr>
            <a:endParaRPr lang="en-US" sz="2600" spc="-150" dirty="0"/>
          </a:p>
          <a:p>
            <a:pPr marL="274320" indent="-274320" eaLnBrk="1" fontAlgn="auto" hangingPunct="1">
              <a:spcAft>
                <a:spcPts val="0"/>
              </a:spcAft>
              <a:buFont typeface="Arial" pitchFamily="34" charset="0"/>
              <a:buNone/>
              <a:defRPr/>
            </a:pPr>
            <a:r>
              <a:rPr lang="en-US" sz="2600" b="1" spc="-150" dirty="0"/>
              <a:t>Student Growth Goal:</a:t>
            </a:r>
          </a:p>
          <a:p>
            <a:pPr marL="274320" indent="-274320" eaLnBrk="1" fontAlgn="auto" hangingPunct="1">
              <a:spcAft>
                <a:spcPts val="0"/>
              </a:spcAft>
              <a:buFont typeface="Arial" pitchFamily="34" charset="0"/>
              <a:buNone/>
              <a:defRPr/>
            </a:pPr>
            <a:r>
              <a:rPr lang="en-US" sz="2600" spc="-150" dirty="0"/>
              <a:t>     </a:t>
            </a:r>
            <a:r>
              <a:rPr lang="en-US" sz="2600" spc="-150" dirty="0">
                <a:solidFill>
                  <a:srgbClr val="FF0000"/>
                </a:solidFill>
              </a:rPr>
              <a:t>For the 2011-2012 school year,</a:t>
            </a:r>
            <a:r>
              <a:rPr lang="en-US" sz="2600" spc="-150" dirty="0"/>
              <a:t> 100% of students will make measurable progress in argumentative writing. Each student 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Tree>
    <p:extLst>
      <p:ext uri="{BB962C8B-B14F-4D97-AF65-F5344CB8AC3E}">
        <p14:creationId xmlns:p14="http://schemas.microsoft.com/office/powerpoint/2010/main" val="14309483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33400" y="1600200"/>
            <a:ext cx="4038600" cy="4953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0000" lnSpcReduction="20000"/>
          </a:bodyPr>
          <a:lstStyle/>
          <a:p>
            <a:pPr marL="274320" indent="-274320" eaLnBrk="1" fontAlgn="auto" hangingPunct="1">
              <a:spcAft>
                <a:spcPts val="0"/>
              </a:spcAft>
              <a:buFont typeface="Arial" pitchFamily="34" charset="0"/>
              <a:buNone/>
              <a:defRPr/>
            </a:pPr>
            <a:endParaRPr lang="en-US" sz="3000" b="1" dirty="0" smtClean="0"/>
          </a:p>
          <a:p>
            <a:pPr marL="274320" indent="-274320" eaLnBrk="1" fontAlgn="auto" hangingPunct="1">
              <a:spcAft>
                <a:spcPts val="0"/>
              </a:spcAft>
              <a:buFont typeface="Arial" pitchFamily="34" charset="0"/>
              <a:buNone/>
              <a:defRPr/>
            </a:pPr>
            <a:r>
              <a:rPr lang="en-US" sz="3000" b="1" dirty="0" smtClean="0"/>
              <a:t>Checklist </a:t>
            </a:r>
            <a:r>
              <a:rPr lang="en-US" sz="3000" b="1" dirty="0" smtClean="0"/>
              <a:t>for Goal Quality</a:t>
            </a:r>
          </a:p>
          <a:p>
            <a:pPr marL="274320" indent="-274320" eaLnBrk="1" fontAlgn="auto" hangingPunct="1">
              <a:spcAft>
                <a:spcPts val="0"/>
              </a:spcAft>
              <a:buFont typeface="Wingdings" pitchFamily="2" charset="2"/>
              <a:buChar char="ü"/>
              <a:defRPr/>
            </a:pPr>
            <a:r>
              <a:rPr lang="en-US" sz="3000" dirty="0" smtClean="0">
                <a:solidFill>
                  <a:srgbClr val="FF0000"/>
                </a:solidFill>
              </a:rPr>
              <a:t>Includes all students?</a:t>
            </a:r>
          </a:p>
        </p:txBody>
      </p:sp>
      <p:sp>
        <p:nvSpPr>
          <p:cNvPr id="6" name="Content Placeholder 5"/>
          <p:cNvSpPr>
            <a:spLocks noGrp="1"/>
          </p:cNvSpPr>
          <p:nvPr>
            <p:ph sz="half" idx="2"/>
          </p:nvPr>
        </p:nvSpPr>
        <p:spPr>
          <a:xfrm>
            <a:off x="4648200" y="1600200"/>
            <a:ext cx="4114800" cy="4953000"/>
          </a:xfrm>
          <a:ln>
            <a:solidFill>
              <a:srgbClr val="C00000"/>
            </a:solidFill>
          </a:ln>
        </p:spPr>
        <p:style>
          <a:lnRef idx="2">
            <a:schemeClr val="accent2"/>
          </a:lnRef>
          <a:fillRef idx="1">
            <a:schemeClr val="lt1"/>
          </a:fillRef>
          <a:effectRef idx="0">
            <a:schemeClr val="accent2"/>
          </a:effectRef>
          <a:fontRef idx="minor">
            <a:schemeClr val="dk1"/>
          </a:fontRef>
        </p:style>
        <p:txBody>
          <a:bodyPr rtlCol="0">
            <a:normAutofit fontScale="70000" lnSpcReduction="20000"/>
          </a:bodyPr>
          <a:lstStyle/>
          <a:p>
            <a:pPr marL="274320" indent="-274320" eaLnBrk="1" fontAlgn="auto" hangingPunct="1">
              <a:spcAft>
                <a:spcPts val="0"/>
              </a:spcAft>
              <a:buFont typeface="Arial" pitchFamily="34" charset="0"/>
              <a:buNone/>
              <a:defRPr/>
            </a:pPr>
            <a:endParaRPr lang="en-US" sz="2400" b="1" dirty="0" smtClean="0"/>
          </a:p>
          <a:p>
            <a:pPr marL="274320" indent="-274320" eaLnBrk="1" fontAlgn="auto" hangingPunct="1">
              <a:spcAft>
                <a:spcPts val="0"/>
              </a:spcAft>
              <a:buFont typeface="Arial" pitchFamily="34" charset="0"/>
              <a:buNone/>
              <a:defRPr/>
            </a:pPr>
            <a:r>
              <a:rPr lang="en-US" sz="2600" b="1" dirty="0" smtClean="0"/>
              <a:t>Baseline </a:t>
            </a:r>
            <a:r>
              <a:rPr lang="en-US" sz="2600" b="1" dirty="0"/>
              <a:t>Data:  </a:t>
            </a:r>
          </a:p>
          <a:p>
            <a:pPr marL="274320" indent="-274320" eaLnBrk="1" fontAlgn="auto" hangingPunct="1">
              <a:spcAft>
                <a:spcPts val="0"/>
              </a:spcAft>
              <a:buFont typeface="Arial" pitchFamily="34" charset="0"/>
              <a:buNone/>
              <a:defRPr/>
            </a:pPr>
            <a:r>
              <a:rPr lang="en-US" sz="2600" u="sng" spc="-150" dirty="0"/>
              <a:t>Writing</a:t>
            </a:r>
            <a:r>
              <a:rPr lang="en-US" sz="2600" spc="-150" dirty="0"/>
              <a:t>  </a:t>
            </a:r>
          </a:p>
          <a:p>
            <a:pPr marL="274320" indent="-274320" eaLnBrk="1" fontAlgn="auto" hangingPunct="1">
              <a:spcAft>
                <a:spcPts val="0"/>
              </a:spcAft>
              <a:buFont typeface="Arial" pitchFamily="34" charset="0"/>
              <a:buNone/>
              <a:defRPr/>
            </a:pPr>
            <a:r>
              <a:rPr lang="en-US" sz="2600" spc="-150" dirty="0"/>
              <a:t>Baseline data on an 8</a:t>
            </a:r>
            <a:r>
              <a:rPr lang="en-US" sz="2600" spc="-150" baseline="30000" dirty="0"/>
              <a:t>th</a:t>
            </a:r>
            <a:r>
              <a:rPr lang="en-US" sz="2600" spc="-150" dirty="0"/>
              <a:t> grade school wide writing assessment utilizing the LDC argumentative writing rubric: </a:t>
            </a:r>
          </a:p>
          <a:p>
            <a:pPr marL="274320" indent="-274320" eaLnBrk="1" fontAlgn="auto" hangingPunct="1">
              <a:spcAft>
                <a:spcPts val="0"/>
              </a:spcAft>
              <a:buFont typeface="Arial" pitchFamily="34" charset="0"/>
              <a:buNone/>
              <a:defRPr/>
            </a:pPr>
            <a:r>
              <a:rPr lang="en-US" sz="2600" spc="-150" dirty="0"/>
              <a:t>	</a:t>
            </a:r>
          </a:p>
          <a:p>
            <a:pPr marL="274320" indent="-274320" eaLnBrk="1" fontAlgn="auto" hangingPunct="1">
              <a:spcAft>
                <a:spcPts val="0"/>
              </a:spcAft>
              <a:buFont typeface="Arial" pitchFamily="34" charset="0"/>
              <a:buNone/>
              <a:defRPr/>
            </a:pPr>
            <a:r>
              <a:rPr lang="en-US" sz="2600" spc="-150" dirty="0"/>
              <a:t>Score:    </a:t>
            </a:r>
            <a:r>
              <a:rPr lang="en-US" sz="2600" u="sng" spc="-150" dirty="0"/>
              <a:t> 1    </a:t>
            </a:r>
            <a:r>
              <a:rPr lang="en-US" sz="2600" spc="-150" dirty="0"/>
              <a:t>       </a:t>
            </a:r>
            <a:r>
              <a:rPr lang="en-US" sz="2600" u="sng" spc="-150" dirty="0"/>
              <a:t>   2  </a:t>
            </a:r>
            <a:r>
              <a:rPr lang="en-US" sz="2600" spc="-150" dirty="0"/>
              <a:t>          </a:t>
            </a:r>
            <a:r>
              <a:rPr lang="en-US" sz="2600" u="sng" spc="-150" dirty="0"/>
              <a:t>  3   </a:t>
            </a:r>
            <a:r>
              <a:rPr lang="en-US" sz="2600" spc="-150" dirty="0"/>
              <a:t>        _</a:t>
            </a:r>
            <a:r>
              <a:rPr lang="en-US" sz="2600" u="sng" spc="-150" dirty="0"/>
              <a:t>4_ </a:t>
            </a:r>
            <a:r>
              <a:rPr lang="en-US" sz="2600" spc="-150" dirty="0"/>
              <a:t>  </a:t>
            </a:r>
            <a:r>
              <a:rPr lang="en-US" sz="2600" u="sng" spc="-150" dirty="0"/>
              <a:t>       </a:t>
            </a:r>
          </a:p>
          <a:p>
            <a:pPr marL="274320" indent="-274320" eaLnBrk="1" fontAlgn="auto" hangingPunct="1">
              <a:spcAft>
                <a:spcPts val="0"/>
              </a:spcAft>
              <a:buFont typeface="Arial" pitchFamily="34" charset="0"/>
              <a:buNone/>
              <a:defRPr/>
            </a:pPr>
            <a:r>
              <a:rPr lang="en-US" sz="2600" spc="-150" dirty="0"/>
              <a:t>               25%      45%       30%          0% </a:t>
            </a:r>
          </a:p>
          <a:p>
            <a:pPr marL="274320" indent="-274320" eaLnBrk="1" fontAlgn="auto" hangingPunct="1">
              <a:spcAft>
                <a:spcPts val="0"/>
              </a:spcAft>
              <a:buFont typeface="Arial" pitchFamily="34" charset="0"/>
              <a:buNone/>
              <a:defRPr/>
            </a:pPr>
            <a:r>
              <a:rPr lang="en-US" sz="2600" spc="-150" dirty="0"/>
              <a:t> Overall, 30% of students scored a “3” or better.  </a:t>
            </a:r>
          </a:p>
          <a:p>
            <a:pPr marL="274320" indent="-274320" eaLnBrk="1" fontAlgn="auto" hangingPunct="1">
              <a:spcAft>
                <a:spcPts val="0"/>
              </a:spcAft>
              <a:buFont typeface="Arial" pitchFamily="34" charset="0"/>
              <a:buNone/>
              <a:defRPr/>
            </a:pPr>
            <a:endParaRPr lang="en-US" sz="2600" spc="-150" dirty="0"/>
          </a:p>
          <a:p>
            <a:pPr marL="274320" indent="-274320" eaLnBrk="1" fontAlgn="auto" hangingPunct="1">
              <a:spcAft>
                <a:spcPts val="0"/>
              </a:spcAft>
              <a:buFont typeface="Arial" pitchFamily="34" charset="0"/>
              <a:buNone/>
              <a:defRPr/>
            </a:pPr>
            <a:r>
              <a:rPr lang="en-US" sz="2600" b="1" spc="-150" dirty="0"/>
              <a:t>Student Growth Goal:</a:t>
            </a:r>
          </a:p>
          <a:p>
            <a:pPr marL="274320" indent="-274320" eaLnBrk="1" fontAlgn="auto" hangingPunct="1">
              <a:spcAft>
                <a:spcPts val="0"/>
              </a:spcAft>
              <a:buFont typeface="Arial" pitchFamily="34" charset="0"/>
              <a:buNone/>
              <a:defRPr/>
            </a:pPr>
            <a:r>
              <a:rPr lang="en-US" sz="2600" spc="-150" dirty="0"/>
              <a:t>     For the 2011-2012 school year, </a:t>
            </a:r>
            <a:r>
              <a:rPr lang="en-US" sz="2600" spc="-150" dirty="0">
                <a:solidFill>
                  <a:srgbClr val="FF0000"/>
                </a:solidFill>
              </a:rPr>
              <a:t>100% of students will make measurable progress in argumentative writing. Each student </a:t>
            </a:r>
            <a:r>
              <a:rPr lang="en-US" sz="2600" spc="-150" dirty="0"/>
              <a:t>will improve by one performance level in three or more areas of the LDC writing rubric. Furthermore, 80% of students will score a “3” or better overall. </a:t>
            </a:r>
          </a:p>
          <a:p>
            <a:pPr marL="274320" indent="-274320" eaLnBrk="1" fontAlgn="auto" hangingPunct="1">
              <a:spcAft>
                <a:spcPts val="0"/>
              </a:spcAft>
              <a:buFont typeface="Arial" pitchFamily="34" charset="0"/>
              <a:buNone/>
              <a:defRPr/>
            </a:pPr>
            <a:endParaRPr lang="en-US" sz="2200" dirty="0" smtClean="0"/>
          </a:p>
        </p:txBody>
      </p:sp>
      <p:sp>
        <p:nvSpPr>
          <p:cNvPr id="7" name="Title 3"/>
          <p:cNvSpPr txBox="1">
            <a:spLocks/>
          </p:cNvSpPr>
          <p:nvPr/>
        </p:nvSpPr>
        <p:spPr>
          <a:xfrm>
            <a:off x="228600" y="301625"/>
            <a:ext cx="8686800" cy="841375"/>
          </a:xfrm>
          <a:prstGeom prst="rect">
            <a:avLst/>
          </a:prstGeom>
        </p:spPr>
        <p:txBody>
          <a:bodyPr anchor="b">
            <a:normAutofit fontScale="82500" lnSpcReduction="100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dirty="0" smtClean="0">
                <a:latin typeface="Arial Rounded MT Bold" pitchFamily="34" charset="0"/>
              </a:rPr>
              <a:t>Student Growth Goal Sample</a:t>
            </a:r>
          </a:p>
        </p:txBody>
      </p:sp>
    </p:spTree>
    <p:extLst>
      <p:ext uri="{BB962C8B-B14F-4D97-AF65-F5344CB8AC3E}">
        <p14:creationId xmlns:p14="http://schemas.microsoft.com/office/powerpoint/2010/main" val="181441333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1979</Words>
  <Application>Microsoft Office PowerPoint</Application>
  <PresentationFormat>On-screen Show (4:3)</PresentationFormat>
  <Paragraphs>312</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 Closer Look</vt:lpstr>
      <vt:lpstr>Student Growth Goal Sample</vt:lpstr>
      <vt:lpstr>Student Growth Goal Sample</vt:lpstr>
      <vt:lpstr>Student Growth Goal Sample</vt:lpstr>
      <vt:lpstr>PowerPoint Presentation</vt:lpstr>
      <vt:lpstr>Student Growth Goal Sample</vt:lpstr>
      <vt:lpstr>Student Growth Goal Sample</vt:lpstr>
      <vt:lpstr>Student Growth Goal Sample</vt:lpstr>
      <vt:lpstr>PowerPoint Presentation</vt:lpstr>
      <vt:lpstr>Student Growth Goal Sample</vt:lpstr>
      <vt:lpstr>PowerPoint Presentation</vt:lpstr>
      <vt:lpstr>PowerPoint Presentation</vt:lpstr>
      <vt:lpstr>Choosing the Right Assessments</vt:lpstr>
      <vt:lpstr>Assessments for student growth goal setting must  . . .</vt:lpstr>
      <vt:lpstr>Assessments for Student Growth Goal Setting Must  . . .</vt:lpstr>
      <vt:lpstr>Comparable  across classrooms </vt:lpstr>
      <vt:lpstr>So, what assessments are being used in your district that meet this criteria?</vt:lpstr>
      <vt:lpstr>Data Source Possibilities</vt:lpstr>
      <vt:lpstr>Data Source Possibilities</vt:lpstr>
      <vt:lpstr>Assessment Inventory Worksheet:  Which assessments might your teachers use for goal-setting?</vt:lpstr>
      <vt:lpstr>Next Steps for Comprehensive Assessment Implementation</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session</dc:title>
  <dc:creator>Osborne, Monica - Office of Next Generation Learners</dc:creator>
  <cp:lastModifiedBy>Osborne, Monica - Office of Next Generation Learners</cp:lastModifiedBy>
  <cp:revision>51</cp:revision>
  <dcterms:created xsi:type="dcterms:W3CDTF">2013-01-11T17:05:39Z</dcterms:created>
  <dcterms:modified xsi:type="dcterms:W3CDTF">2013-01-14T20:06:07Z</dcterms:modified>
</cp:coreProperties>
</file>