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87" r:id="rId3"/>
    <p:sldId id="288" r:id="rId4"/>
    <p:sldId id="289" r:id="rId5"/>
    <p:sldId id="290" r:id="rId6"/>
    <p:sldId id="291" r:id="rId7"/>
    <p:sldId id="292" r:id="rId8"/>
    <p:sldId id="300" r:id="rId9"/>
    <p:sldId id="301" r:id="rId10"/>
    <p:sldId id="293" r:id="rId11"/>
    <p:sldId id="294" r:id="rId12"/>
    <p:sldId id="295" r:id="rId13"/>
    <p:sldId id="296" r:id="rId14"/>
    <p:sldId id="297" r:id="rId15"/>
    <p:sldId id="271" r:id="rId16"/>
    <p:sldId id="272" r:id="rId17"/>
    <p:sldId id="298" r:id="rId18"/>
    <p:sldId id="274" r:id="rId19"/>
    <p:sldId id="275" r:id="rId20"/>
    <p:sldId id="276" r:id="rId21"/>
    <p:sldId id="277" r:id="rId22"/>
    <p:sldId id="278" r:id="rId23"/>
    <p:sldId id="279" r:id="rId24"/>
    <p:sldId id="299" r:id="rId25"/>
    <p:sldId id="280" r:id="rId26"/>
    <p:sldId id="281" r:id="rId27"/>
    <p:sldId id="282" r:id="rId28"/>
    <p:sldId id="283" r:id="rId29"/>
    <p:sldId id="284" r:id="rId30"/>
    <p:sldId id="285" r:id="rId31"/>
    <p:sldId id="286"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71" autoAdjust="0"/>
  </p:normalViewPr>
  <p:slideViewPr>
    <p:cSldViewPr>
      <p:cViewPr>
        <p:scale>
          <a:sx n="56" d="100"/>
          <a:sy n="56" d="100"/>
        </p:scale>
        <p:origin x="-176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AFB4480-6D4B-46FE-99D4-3AB8756B20A3}" type="datetimeFigureOut">
              <a:rPr lang="en-US" smtClean="0"/>
              <a:t>10/24/2012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C58E8BD-BCE3-468A-9174-BF49A3FCD916}" type="slidenum">
              <a:rPr lang="en-US" smtClean="0"/>
              <a:t>‹#›</a:t>
            </a:fld>
            <a:endParaRPr lang="en-US"/>
          </a:p>
        </p:txBody>
      </p:sp>
    </p:spTree>
    <p:extLst>
      <p:ext uri="{BB962C8B-B14F-4D97-AF65-F5344CB8AC3E}">
        <p14:creationId xmlns:p14="http://schemas.microsoft.com/office/powerpoint/2010/main" val="363769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body is set</a:t>
            </a:r>
            <a:r>
              <a:rPr lang="en-US" baseline="0" dirty="0" smtClean="0"/>
              <a:t> up into </a:t>
            </a:r>
            <a:r>
              <a:rPr lang="en-US" baseline="0" dirty="0" err="1" smtClean="0"/>
              <a:t>rigormoris</a:t>
            </a:r>
            <a:r>
              <a:rPr lang="en-US" baseline="0" dirty="0" smtClean="0"/>
              <a:t>   the table is supporting him.  </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1</a:t>
            </a:fld>
            <a:endParaRPr lang="en-US"/>
          </a:p>
        </p:txBody>
      </p:sp>
    </p:spTree>
    <p:extLst>
      <p:ext uri="{BB962C8B-B14F-4D97-AF65-F5344CB8AC3E}">
        <p14:creationId xmlns:p14="http://schemas.microsoft.com/office/powerpoint/2010/main" val="388481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video and discuss using questions. (picture is link)</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12</a:t>
            </a:fld>
            <a:endParaRPr lang="en-US"/>
          </a:p>
        </p:txBody>
      </p:sp>
    </p:spTree>
    <p:extLst>
      <p:ext uri="{BB962C8B-B14F-4D97-AF65-F5344CB8AC3E}">
        <p14:creationId xmlns:p14="http://schemas.microsoft.com/office/powerpoint/2010/main" val="32328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simplest definition of rigor and essentially what one should look for in the classroom.</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13</a:t>
            </a:fld>
            <a:endParaRPr lang="en-US"/>
          </a:p>
        </p:txBody>
      </p:sp>
    </p:spTree>
    <p:extLst>
      <p:ext uri="{BB962C8B-B14F-4D97-AF65-F5344CB8AC3E}">
        <p14:creationId xmlns:p14="http://schemas.microsoft.com/office/powerpoint/2010/main" val="310860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baby/grandbaby!  Jot down on an index</a:t>
            </a:r>
            <a:r>
              <a:rPr lang="en-US" baseline="0" dirty="0" smtClean="0"/>
              <a:t> card three things you would like to see in the mathematics classroom she attends.  Pair/share, group share, report.</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14</a:t>
            </a:fld>
            <a:endParaRPr lang="en-US"/>
          </a:p>
        </p:txBody>
      </p:sp>
    </p:spTree>
    <p:extLst>
      <p:ext uri="{BB962C8B-B14F-4D97-AF65-F5344CB8AC3E}">
        <p14:creationId xmlns:p14="http://schemas.microsoft.com/office/powerpoint/2010/main" val="141738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few minutes having them list</a:t>
            </a:r>
            <a:r>
              <a:rPr lang="en-US" baseline="0" dirty="0" smtClean="0"/>
              <a:t> their ideas about a turtle.  Then show them how a turtle is portrayed in different cultures.</a:t>
            </a:r>
            <a:endParaRPr lang="en-US" dirty="0" smtClean="0"/>
          </a:p>
          <a:p>
            <a:r>
              <a:rPr lang="en-US" dirty="0" smtClean="0"/>
              <a:t>This is part of what causes</a:t>
            </a:r>
            <a:r>
              <a:rPr lang="en-US" baseline="0" dirty="0" smtClean="0"/>
              <a:t> the inertia that occurs in the teaching profession.  Compared to our idea of what a good teacher is from our experiences and our culture, we are good teachers.  We don’t look at a teacher from the learning perspective b/c that is not our culture.  Teachers teach, students learn.  Think about a child playing teacher.  What do they do?  How do they act?  Think about how teachers are portrayed on </a:t>
            </a:r>
            <a:r>
              <a:rPr lang="en-US" baseline="0" dirty="0" err="1" smtClean="0"/>
              <a:t>tv</a:t>
            </a:r>
            <a:r>
              <a:rPr lang="en-US" baseline="0" dirty="0" smtClean="0"/>
              <a:t>.</a:t>
            </a:r>
          </a:p>
          <a:p>
            <a:r>
              <a:rPr lang="en-US" baseline="0" dirty="0" smtClean="0"/>
              <a:t>This also applies to administrators.  Did your friends who were teachers think of you differently when you became a coach or administrator?</a:t>
            </a:r>
          </a:p>
          <a:p>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15</a:t>
            </a:fld>
            <a:endParaRPr lang="en-US"/>
          </a:p>
        </p:txBody>
      </p:sp>
    </p:spTree>
    <p:extLst>
      <p:ext uri="{BB962C8B-B14F-4D97-AF65-F5344CB8AC3E}">
        <p14:creationId xmlns:p14="http://schemas.microsoft.com/office/powerpoint/2010/main" val="344669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switch the conception of teacher from this (picture on right) sage on the stage, definer and giver of knowledge, center of classroom.  To (picture on left) facilitator of learning, asker of questions, part of </a:t>
            </a:r>
            <a:r>
              <a:rPr lang="en-US" baseline="0" smtClean="0"/>
              <a:t>the learning.</a:t>
            </a:r>
            <a:endParaRPr lang="en-US"/>
          </a:p>
        </p:txBody>
      </p:sp>
      <p:sp>
        <p:nvSpPr>
          <p:cNvPr id="4" name="Slide Number Placeholder 3"/>
          <p:cNvSpPr>
            <a:spLocks noGrp="1"/>
          </p:cNvSpPr>
          <p:nvPr>
            <p:ph type="sldNum" sz="quarter" idx="10"/>
          </p:nvPr>
        </p:nvSpPr>
        <p:spPr/>
        <p:txBody>
          <a:bodyPr/>
          <a:lstStyle/>
          <a:p>
            <a:fld id="{1EDD243B-3C95-47B9-AE6E-DA26A73C1448}" type="slidenum">
              <a:rPr lang="en-US" smtClean="0"/>
              <a:t>16</a:t>
            </a:fld>
            <a:endParaRPr lang="en-US"/>
          </a:p>
        </p:txBody>
      </p:sp>
    </p:spTree>
    <p:extLst>
      <p:ext uri="{BB962C8B-B14F-4D97-AF65-F5344CB8AC3E}">
        <p14:creationId xmlns:p14="http://schemas.microsoft.com/office/powerpoint/2010/main" val="408411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change the bus paradigm.</a:t>
            </a:r>
          </a:p>
          <a:p>
            <a:pPr marL="232075" indent="-232075">
              <a:buAutoNum type="arabicPeriod"/>
            </a:pPr>
            <a:r>
              <a:rPr lang="en-US" dirty="0" smtClean="0"/>
              <a:t>Teachers cannot be viewed as</a:t>
            </a:r>
            <a:r>
              <a:rPr lang="en-US" baseline="0" dirty="0" smtClean="0"/>
              <a:t> riders on the bus.</a:t>
            </a:r>
          </a:p>
          <a:p>
            <a:pPr marL="232075" indent="-232075">
              <a:buAutoNum type="arabicPeriod"/>
            </a:pPr>
            <a:r>
              <a:rPr lang="en-US" baseline="0" dirty="0" smtClean="0"/>
              <a:t>Leader can not be viewed as getting everyone on the bus </a:t>
            </a:r>
          </a:p>
          <a:p>
            <a:pPr marL="232075" indent="-232075" defTabSz="928299">
              <a:buFontTx/>
              <a:buAutoNum type="arabicPeriod"/>
            </a:pPr>
            <a:r>
              <a:rPr lang="en-US" baseline="0" dirty="0" smtClean="0"/>
              <a:t>Leader doesn’t necessarily do the driving, because leadership for change does not reside with one individual.</a:t>
            </a:r>
          </a:p>
          <a:p>
            <a:pPr marL="0" indent="0" defTabSz="928299">
              <a:buFontTx/>
              <a:buNone/>
            </a:pPr>
            <a:endParaRPr lang="en-US" baseline="0" dirty="0" smtClean="0"/>
          </a:p>
          <a:p>
            <a:pPr marL="0" indent="0" defTabSz="928299">
              <a:buFontTx/>
              <a:buNone/>
            </a:pPr>
            <a:r>
              <a:rPr lang="en-US" baseline="0" dirty="0" smtClean="0"/>
              <a:t>(All of this is from the same book.  If you now have it, I will send you the pages I got it from.)</a:t>
            </a:r>
            <a:endParaRPr lang="en-US" dirty="0" smtClean="0"/>
          </a:p>
          <a:p>
            <a:pPr defTabSz="928299"/>
            <a:endParaRPr lang="en-US" baseline="0" dirty="0" smtClean="0"/>
          </a:p>
        </p:txBody>
      </p:sp>
      <p:sp>
        <p:nvSpPr>
          <p:cNvPr id="4" name="Slide Number Placeholder 3"/>
          <p:cNvSpPr>
            <a:spLocks noGrp="1"/>
          </p:cNvSpPr>
          <p:nvPr>
            <p:ph type="sldNum" sz="quarter" idx="10"/>
          </p:nvPr>
        </p:nvSpPr>
        <p:spPr/>
        <p:txBody>
          <a:bodyPr/>
          <a:lstStyle/>
          <a:p>
            <a:fld id="{1EDD243B-3C95-47B9-AE6E-DA26A73C1448}" type="slidenum">
              <a:rPr lang="en-US" smtClean="0"/>
              <a:t>18</a:t>
            </a:fld>
            <a:endParaRPr lang="en-US"/>
          </a:p>
        </p:txBody>
      </p:sp>
    </p:spTree>
    <p:extLst>
      <p:ext uri="{BB962C8B-B14F-4D97-AF65-F5344CB8AC3E}">
        <p14:creationId xmlns:p14="http://schemas.microsoft.com/office/powerpoint/2010/main" val="180197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D243B-3C95-47B9-AE6E-DA26A73C1448}" type="slidenum">
              <a:rPr lang="en-US" smtClean="0"/>
              <a:t>19</a:t>
            </a:fld>
            <a:endParaRPr lang="en-US"/>
          </a:p>
        </p:txBody>
      </p:sp>
    </p:spTree>
    <p:extLst>
      <p:ext uri="{BB962C8B-B14F-4D97-AF65-F5344CB8AC3E}">
        <p14:creationId xmlns:p14="http://schemas.microsoft.com/office/powerpoint/2010/main" val="222309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Initiators</a:t>
            </a:r>
            <a:r>
              <a:rPr lang="en-US" baseline="0" dirty="0" smtClean="0"/>
              <a:t> have already jumped in a vehicle and are moving toward the destination.  They aren’t waiting for the leader, but the leader needs to monitor that they don’t miss the intended destination.  Also, teachers who aren’t initiators don’t follow them!</a:t>
            </a:r>
          </a:p>
          <a:p>
            <a:r>
              <a:rPr lang="en-US" baseline="0" dirty="0" smtClean="0"/>
              <a:t>Earlier adopters are your formal and informal teacher leaders.  They need to be driven to the destination first.  They will wait for leadership to drive them there.  If they don’t get in the car and go to the destination, later adopters will not even get in the car!  Resisters we’ll talk about later.</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20</a:t>
            </a:fld>
            <a:endParaRPr lang="en-US"/>
          </a:p>
        </p:txBody>
      </p:sp>
    </p:spTree>
    <p:extLst>
      <p:ext uri="{BB962C8B-B14F-4D97-AF65-F5344CB8AC3E}">
        <p14:creationId xmlns:p14="http://schemas.microsoft.com/office/powerpoint/2010/main" val="92101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a:t>
            </a:r>
            <a:r>
              <a:rPr lang="en-US" baseline="0" dirty="0" smtClean="0"/>
              <a:t> have them in the car.</a:t>
            </a:r>
            <a:endParaRPr lang="en-US" dirty="0" smtClean="0"/>
          </a:p>
          <a:p>
            <a:r>
              <a:rPr lang="en-US" dirty="0" smtClean="0"/>
              <a:t>Read scenario 2 (also from the book) for an example of this:  what is happening in the car.</a:t>
            </a:r>
          </a:p>
          <a:p>
            <a:r>
              <a:rPr lang="en-US" dirty="0" smtClean="0"/>
              <a:t>Discuss how this is similar to and different</a:t>
            </a:r>
            <a:r>
              <a:rPr lang="en-US" baseline="0" dirty="0" smtClean="0"/>
              <a:t> from things we have done in past or are doing now.</a:t>
            </a:r>
          </a:p>
          <a:p>
            <a:endParaRPr lang="en-US" baseline="0" dirty="0" smtClean="0"/>
          </a:p>
          <a:p>
            <a:r>
              <a:rPr lang="en-US" baseline="0" dirty="0" smtClean="0"/>
              <a:t>Green – teachers working with the leaders.   Principals and leaders should be learning together.  Purple and pink -  the learn from each other and have that shared learning experience to draw on later in PLC’s </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21</a:t>
            </a:fld>
            <a:endParaRPr lang="en-US"/>
          </a:p>
        </p:txBody>
      </p:sp>
    </p:spTree>
    <p:extLst>
      <p:ext uri="{BB962C8B-B14F-4D97-AF65-F5344CB8AC3E}">
        <p14:creationId xmlns:p14="http://schemas.microsoft.com/office/powerpoint/2010/main" val="215087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22</a:t>
            </a:fld>
            <a:endParaRPr lang="en-US"/>
          </a:p>
        </p:txBody>
      </p:sp>
    </p:spTree>
    <p:extLst>
      <p:ext uri="{BB962C8B-B14F-4D97-AF65-F5344CB8AC3E}">
        <p14:creationId xmlns:p14="http://schemas.microsoft.com/office/powerpoint/2010/main" val="330661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what is rigor</a:t>
            </a:r>
          </a:p>
          <a:p>
            <a:pPr eaLnBrk="1" hangingPunct="1">
              <a:spcBef>
                <a:spcPct val="0"/>
              </a:spcBef>
            </a:pPr>
            <a:r>
              <a:rPr lang="en-US" smtClean="0"/>
              <a:t>What is chocolate?   Do you know the dictionary definition of chocolate?  Do you really know what it is?  Right now can you smell it?   Taste it?</a:t>
            </a:r>
          </a:p>
          <a:p>
            <a:pPr eaLnBrk="1" hangingPunct="1">
              <a:spcBef>
                <a:spcPct val="0"/>
              </a:spcBef>
            </a:pPr>
            <a:r>
              <a:rPr lang="en-US" smtClean="0"/>
              <a:t>Did you think of your favorite chocolate bar?</a:t>
            </a:r>
          </a:p>
          <a:p>
            <a:pPr eaLnBrk="1" hangingPunct="1">
              <a:spcBef>
                <a:spcPct val="0"/>
              </a:spcBef>
            </a:pPr>
            <a:r>
              <a:rPr lang="en-US" smtClean="0"/>
              <a:t>Look at the definitions.  Did knowing the definitions help?</a:t>
            </a:r>
          </a:p>
          <a:p>
            <a:pPr eaLnBrk="1" hangingPunct="1">
              <a:spcBef>
                <a:spcPct val="0"/>
              </a:spcBef>
            </a:pPr>
            <a:r>
              <a:rPr lang="en-US" smtClean="0"/>
              <a:t>So, to know what Rigor is you have to experience it.  Just like you have to taste chocolate.  I can give you the definition</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55885-966E-4D88-9557-6CCB9F02EE86}"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23</a:t>
            </a:fld>
            <a:endParaRPr lang="en-US"/>
          </a:p>
        </p:txBody>
      </p:sp>
    </p:spTree>
    <p:extLst>
      <p:ext uri="{BB962C8B-B14F-4D97-AF65-F5344CB8AC3E}">
        <p14:creationId xmlns:p14="http://schemas.microsoft.com/office/powerpoint/2010/main" val="389709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initiators</a:t>
            </a:r>
            <a:r>
              <a:rPr lang="en-US" baseline="0" dirty="0" smtClean="0"/>
              <a:t> are off on a new idea already.  However, nobody follows them because everyone knows they are off on a new idea!</a:t>
            </a:r>
          </a:p>
          <a:p>
            <a:r>
              <a:rPr lang="en-US" baseline="0" dirty="0" smtClean="0"/>
              <a:t>The Early adopters are moving ahead and becoming experts at the changes they are implementing.</a:t>
            </a:r>
          </a:p>
          <a:p>
            <a:r>
              <a:rPr lang="en-US" baseline="0" dirty="0" smtClean="0"/>
              <a:t>The Late adopters are learning from the early adopters and getting better at implementation.</a:t>
            </a:r>
          </a:p>
          <a:p>
            <a:r>
              <a:rPr lang="en-US" baseline="0" dirty="0" smtClean="0"/>
              <a:t>The resistors are going nowhere!  So, w</a:t>
            </a:r>
            <a:r>
              <a:rPr lang="en-US" dirty="0" smtClean="0"/>
              <a:t>hat are we doing about them?</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25</a:t>
            </a:fld>
            <a:endParaRPr lang="en-US"/>
          </a:p>
        </p:txBody>
      </p:sp>
    </p:spTree>
    <p:extLst>
      <p:ext uri="{BB962C8B-B14F-4D97-AF65-F5344CB8AC3E}">
        <p14:creationId xmlns:p14="http://schemas.microsoft.com/office/powerpoint/2010/main" val="2837211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Switch and also from </a:t>
            </a:r>
            <a:r>
              <a:rPr lang="en-US" dirty="0" err="1" smtClean="0"/>
              <a:t>JoEllen</a:t>
            </a:r>
            <a:r>
              <a:rPr lang="en-US" dirty="0" smtClean="0"/>
              <a:t>.  In order to move resistors</a:t>
            </a:r>
            <a:r>
              <a:rPr lang="en-US" baseline="0" dirty="0" smtClean="0"/>
              <a:t> (or anybody) forward, you have to appeal to the rational side, which is the rider (</a:t>
            </a:r>
            <a:r>
              <a:rPr lang="en-US" baseline="0" dirty="0" err="1" smtClean="0"/>
              <a:t>eg</a:t>
            </a:r>
            <a:r>
              <a:rPr lang="en-US" baseline="0" dirty="0" smtClean="0"/>
              <a:t> why will this work, what is the research, what is the anecdotal evidence?) to the emotional side, which is the elephant (what’s in it for me, how will it make my life better, how will it improve things for my students), and you must smooth the path (take obstacles out of the way, make sure your directions are clear.)</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27</a:t>
            </a:fld>
            <a:endParaRPr lang="en-US"/>
          </a:p>
        </p:txBody>
      </p:sp>
    </p:spTree>
    <p:extLst>
      <p:ext uri="{BB962C8B-B14F-4D97-AF65-F5344CB8AC3E}">
        <p14:creationId xmlns:p14="http://schemas.microsoft.com/office/powerpoint/2010/main" val="2527069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a:t>
            </a:r>
            <a:r>
              <a:rPr lang="en-US" baseline="0" dirty="0" smtClean="0"/>
              <a:t> the strengths and weaknesses of both the rider and the elephant can help you determine how best to approach a situation.</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28</a:t>
            </a:fld>
            <a:endParaRPr lang="en-US"/>
          </a:p>
        </p:txBody>
      </p:sp>
    </p:spTree>
    <p:extLst>
      <p:ext uri="{BB962C8B-B14F-4D97-AF65-F5344CB8AC3E}">
        <p14:creationId xmlns:p14="http://schemas.microsoft.com/office/powerpoint/2010/main" val="5266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scenario 1 Basic Skills.  (again, from the same</a:t>
            </a:r>
            <a:r>
              <a:rPr lang="en-US" baseline="0" dirty="0" smtClean="0"/>
              <a:t> book)</a:t>
            </a:r>
            <a:endParaRPr lang="en-US" dirty="0" smtClean="0"/>
          </a:p>
          <a:p>
            <a:r>
              <a:rPr lang="en-US" dirty="0" smtClean="0"/>
              <a:t>Can you pick out where Mr. Hyatt directed the rider?  Where he motivated the elephant?  Where he shaped the path?</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29</a:t>
            </a:fld>
            <a:endParaRPr lang="en-US"/>
          </a:p>
        </p:txBody>
      </p:sp>
    </p:spTree>
    <p:extLst>
      <p:ext uri="{BB962C8B-B14F-4D97-AF65-F5344CB8AC3E}">
        <p14:creationId xmlns:p14="http://schemas.microsoft.com/office/powerpoint/2010/main" val="700281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truly want to affect positive</a:t>
            </a:r>
            <a:r>
              <a:rPr lang="en-US" baseline="0" dirty="0" smtClean="0"/>
              <a:t> </a:t>
            </a:r>
            <a:r>
              <a:rPr lang="en-US" dirty="0" smtClean="0"/>
              <a:t>change in education, we have to shift paradigms.  We can’t operate with our conception</a:t>
            </a:r>
            <a:r>
              <a:rPr lang="en-US" baseline="0" dirty="0" smtClean="0"/>
              <a:t> of the teacher as imparter of knowledge.  We have to help teachers to understand that rigor is letting students do the thinking, allowing them to make mistakes and learn from them.  The job of administrators is to help teachers to make this shift and to support them as they learn the finer points of creating and maintaining a truly rigorous classroom.</a:t>
            </a:r>
            <a:endParaRPr lang="en-US" dirty="0"/>
          </a:p>
        </p:txBody>
      </p:sp>
      <p:sp>
        <p:nvSpPr>
          <p:cNvPr id="4" name="Slide Number Placeholder 3"/>
          <p:cNvSpPr>
            <a:spLocks noGrp="1"/>
          </p:cNvSpPr>
          <p:nvPr>
            <p:ph type="sldNum" sz="quarter" idx="10"/>
          </p:nvPr>
        </p:nvSpPr>
        <p:spPr/>
        <p:txBody>
          <a:bodyPr/>
          <a:lstStyle/>
          <a:p>
            <a:fld id="{1EDD243B-3C95-47B9-AE6E-DA26A73C1448}" type="slidenum">
              <a:rPr lang="en-US" smtClean="0"/>
              <a:t>30</a:t>
            </a:fld>
            <a:endParaRPr lang="en-US"/>
          </a:p>
        </p:txBody>
      </p:sp>
    </p:spTree>
    <p:extLst>
      <p:ext uri="{BB962C8B-B14F-4D97-AF65-F5344CB8AC3E}">
        <p14:creationId xmlns:p14="http://schemas.microsoft.com/office/powerpoint/2010/main" val="264150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Think back to a personal experience where you experience a learning experience that your believe was rigorous.  Ask yourself these questions.</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26603F-EC7B-4062-8A63-6E5D75643DE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links to video  Non example of how we talk</a:t>
            </a:r>
            <a:r>
              <a:rPr lang="en-US" baseline="0" dirty="0" smtClean="0"/>
              <a:t> about “rigor”</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4</a:t>
            </a:fld>
            <a:endParaRPr lang="en-US"/>
          </a:p>
        </p:txBody>
      </p:sp>
    </p:spTree>
    <p:extLst>
      <p:ext uri="{BB962C8B-B14F-4D97-AF65-F5344CB8AC3E}">
        <p14:creationId xmlns:p14="http://schemas.microsoft.com/office/powerpoint/2010/main" val="37427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teachers answer questions individually on index cards.  Pair share, then discuss whole class.</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5</a:t>
            </a:fld>
            <a:endParaRPr lang="en-US"/>
          </a:p>
        </p:txBody>
      </p:sp>
    </p:spTree>
    <p:extLst>
      <p:ext uri="{BB962C8B-B14F-4D97-AF65-F5344CB8AC3E}">
        <p14:creationId xmlns:p14="http://schemas.microsoft.com/office/powerpoint/2010/main" val="4567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6</a:t>
            </a:fld>
            <a:endParaRPr lang="en-US"/>
          </a:p>
        </p:txBody>
      </p:sp>
    </p:spTree>
    <p:extLst>
      <p:ext uri="{BB962C8B-B14F-4D97-AF65-F5344CB8AC3E}">
        <p14:creationId xmlns:p14="http://schemas.microsoft.com/office/powerpoint/2010/main" val="369060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Teaching</a:t>
            </a:r>
            <a:r>
              <a:rPr lang="en-US" baseline="0" dirty="0" smtClean="0"/>
              <a:t> Gap Article (In folder)</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7</a:t>
            </a:fld>
            <a:endParaRPr lang="en-US"/>
          </a:p>
        </p:txBody>
      </p:sp>
    </p:spTree>
    <p:extLst>
      <p:ext uri="{BB962C8B-B14F-4D97-AF65-F5344CB8AC3E}">
        <p14:creationId xmlns:p14="http://schemas.microsoft.com/office/powerpoint/2010/main" val="48389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organizer for this to have them put down notes is in folder (Questions to ask about the classroom).</a:t>
            </a:r>
          </a:p>
          <a:p>
            <a:endParaRPr lang="en-US" baseline="0" dirty="0" smtClean="0"/>
          </a:p>
          <a:p>
            <a:r>
              <a:rPr lang="en-US" baseline="0" dirty="0" smtClean="0"/>
              <a:t>Change It depends to students AND teacher </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10</a:t>
            </a:fld>
            <a:endParaRPr lang="en-US"/>
          </a:p>
        </p:txBody>
      </p:sp>
    </p:spTree>
    <p:extLst>
      <p:ext uri="{BB962C8B-B14F-4D97-AF65-F5344CB8AC3E}">
        <p14:creationId xmlns:p14="http://schemas.microsoft.com/office/powerpoint/2010/main" val="16281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section of video from 32.12-34.27.  Discuss using questions.  (You will have to manually find the part, b/c I’m too stupid to clip it!)  Picture is link.</a:t>
            </a:r>
            <a:endParaRPr lang="en-US" dirty="0"/>
          </a:p>
        </p:txBody>
      </p:sp>
      <p:sp>
        <p:nvSpPr>
          <p:cNvPr id="4" name="Slide Number Placeholder 3"/>
          <p:cNvSpPr>
            <a:spLocks noGrp="1"/>
          </p:cNvSpPr>
          <p:nvPr>
            <p:ph type="sldNum" sz="quarter" idx="10"/>
          </p:nvPr>
        </p:nvSpPr>
        <p:spPr/>
        <p:txBody>
          <a:bodyPr/>
          <a:lstStyle/>
          <a:p>
            <a:fld id="{EC58E8BD-BCE3-468A-9174-BF49A3FCD916}" type="slidenum">
              <a:rPr lang="en-US" smtClean="0"/>
              <a:t>11</a:t>
            </a:fld>
            <a:endParaRPr lang="en-US"/>
          </a:p>
        </p:txBody>
      </p:sp>
    </p:spTree>
    <p:extLst>
      <p:ext uri="{BB962C8B-B14F-4D97-AF65-F5344CB8AC3E}">
        <p14:creationId xmlns:p14="http://schemas.microsoft.com/office/powerpoint/2010/main" val="197581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26727-16F9-411A-A7F7-06B527F23A1C}"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338574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26727-16F9-411A-A7F7-06B527F23A1C}"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28966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26727-16F9-411A-A7F7-06B527F23A1C}"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286187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26727-16F9-411A-A7F7-06B527F23A1C}"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211955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26727-16F9-411A-A7F7-06B527F23A1C}"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157847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26727-16F9-411A-A7F7-06B527F23A1C}"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29106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26727-16F9-411A-A7F7-06B527F23A1C}" type="datetimeFigureOut">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194270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26727-16F9-411A-A7F7-06B527F23A1C}" type="datetimeFigureOut">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336887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26727-16F9-411A-A7F7-06B527F23A1C}" type="datetimeFigureOut">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162785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26727-16F9-411A-A7F7-06B527F23A1C}"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256263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26727-16F9-411A-A7F7-06B527F23A1C}"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85881-FF73-4ABF-899C-0EB366EE7148}" type="slidenum">
              <a:rPr lang="en-US" smtClean="0"/>
              <a:t>‹#›</a:t>
            </a:fld>
            <a:endParaRPr lang="en-US"/>
          </a:p>
        </p:txBody>
      </p:sp>
    </p:spTree>
    <p:extLst>
      <p:ext uri="{BB962C8B-B14F-4D97-AF65-F5344CB8AC3E}">
        <p14:creationId xmlns:p14="http://schemas.microsoft.com/office/powerpoint/2010/main" val="376310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26727-16F9-411A-A7F7-06B527F23A1C}" type="datetimeFigureOut">
              <a:rPr lang="en-US" smtClean="0"/>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5881-FF73-4ABF-899C-0EB366EE7148}" type="slidenum">
              <a:rPr lang="en-US" smtClean="0"/>
              <a:t>‹#›</a:t>
            </a:fld>
            <a:endParaRPr lang="en-US"/>
          </a:p>
        </p:txBody>
      </p:sp>
    </p:spTree>
    <p:extLst>
      <p:ext uri="{BB962C8B-B14F-4D97-AF65-F5344CB8AC3E}">
        <p14:creationId xmlns:p14="http://schemas.microsoft.com/office/powerpoint/2010/main" val="160441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video.search.yahoo.com/video/play?b=41&amp;fr=yfp-t-701&amp;fr2=piv-web&amp;tnr=20&amp;tit=Student+Math+Video&amp;dsc=This+is+an+example+of+how+one+can+use+video+in+the+classroom.&amp;iid=Y.14&amp;ig=628ba88536e74f18bf4fbe4733ad8436&amp;c=0&amp;p=math+classroom&amp;vid=ecfaa1d9134e3045d625ff0bc9683401&amp;dt=1268956800&amp;l=3263&amp;turl=http://ts1.mm.bing.net/videos/thumbnail.aspx?q=4782219015749708&amp;id=ce6ea79818f732d2686521cf9e9b98b7&amp;bid=1Bfr6BDtAFOY/g&amp;bn=LargeThumb&amp;url=http://www.youtube.com/watch?v=5YjbgFnpltY&amp;rurl=http://www.youtube.com/watch?v=5YjbgFnpltY&amp;tit=Observing+Standards-in-Action:+Math+Classroom...&amp;sigr=11ab00s3i&amp;newfp=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vimeo.com/1077433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resaemmert.weebly.com/" TargetMode="External"/><Relationship Id="rId2" Type="http://schemas.openxmlformats.org/officeDocument/2006/relationships/hyperlink" Target="mailto:Teresa.emmert@education.ky.gov" TargetMode="External"/><Relationship Id="rId1" Type="http://schemas.openxmlformats.org/officeDocument/2006/relationships/slideLayout" Target="../slideLayouts/slideLayout2.xml"/><Relationship Id="rId5" Type="http://schemas.openxmlformats.org/officeDocument/2006/relationships/hyperlink" Target="http://www.reneeyates2math.com/" TargetMode="External"/><Relationship Id="rId4" Type="http://schemas.openxmlformats.org/officeDocument/2006/relationships/hyperlink" Target="mailto:Renee.yates2@education.ky.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ideo.search.yahoo.com/video/play?ei=utf-8&amp;n=21&amp;tnr=20&amp;c=0&amp;p=rigor+in+the+mathematics+classroom&amp;vid=ef6fc46b30fc781c822575a3da0fc293&amp;dt=1311292800&amp;l=0&amp;turl=http://ts4.mm.bing.net/videos/thumbnail.aspx?q=4579994799898903&amp;id=8fcabc8a15277e221aa68158c870486c&amp;bid=N1jFh+YBVobw2Q&amp;bn=LargeThumb&amp;url=http://www.youtube.com/watch?v=iOcYfrZJWi8&amp;rurl=http://www.youtube.com/watch?v=iOcYfrZJWi8&amp;tit=Rigor+in+the+Classroom&amp;sigr=11al2j2ee&amp;newfp=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401762"/>
          </a:xfrm>
          <a:solidFill>
            <a:schemeClr val="accent6">
              <a:lumMod val="20000"/>
              <a:lumOff val="80000"/>
            </a:schemeClr>
          </a:solidFill>
        </p:spPr>
        <p:txBody>
          <a:bodyPr>
            <a:noAutofit/>
          </a:bodyPr>
          <a:lstStyle/>
          <a:p>
            <a:r>
              <a:rPr lang="en-US" b="1" dirty="0" smtClean="0">
                <a:solidFill>
                  <a:schemeClr val="accent6">
                    <a:lumMod val="75000"/>
                  </a:schemeClr>
                </a:solidFill>
                <a:effectLst>
                  <a:outerShdw blurRad="38100" dist="38100" dir="2700000" algn="tl">
                    <a:srgbClr val="000000">
                      <a:alpha val="43137"/>
                    </a:srgbClr>
                  </a:outerShdw>
                </a:effectLst>
              </a:rPr>
              <a:t>Recognizing and Supporting Rigor in the Classroom</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13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r>
              <a:rPr lang="en-US" dirty="0" smtClean="0"/>
              <a:t>Who is doing most of the talking?</a:t>
            </a:r>
          </a:p>
          <a:p>
            <a:r>
              <a:rPr lang="en-US" dirty="0" smtClean="0"/>
              <a:t>Who is working the problems?</a:t>
            </a:r>
          </a:p>
          <a:p>
            <a:r>
              <a:rPr lang="en-US" dirty="0" smtClean="0"/>
              <a:t>What kinds of questions are being asked?</a:t>
            </a:r>
          </a:p>
          <a:p>
            <a:r>
              <a:rPr lang="en-US" dirty="0" smtClean="0"/>
              <a:t>What are the problems like?</a:t>
            </a:r>
          </a:p>
          <a:p>
            <a:r>
              <a:rPr lang="en-US" dirty="0" smtClean="0"/>
              <a:t>What happens when a student gets stuck?</a:t>
            </a:r>
          </a:p>
          <a:p>
            <a:r>
              <a:rPr lang="en-US" dirty="0" smtClean="0"/>
              <a:t>Where is the teacher during practice?</a:t>
            </a:r>
          </a:p>
          <a:p>
            <a:r>
              <a:rPr lang="en-US" dirty="0" smtClean="0"/>
              <a:t>How does s/he answer students when they ask a question?</a:t>
            </a:r>
          </a:p>
          <a:p>
            <a:endParaRPr lang="en-US" dirty="0"/>
          </a:p>
        </p:txBody>
      </p:sp>
      <p:sp>
        <p:nvSpPr>
          <p:cNvPr id="2" name="Title 1"/>
          <p:cNvSpPr>
            <a:spLocks noGrp="1"/>
          </p:cNvSpPr>
          <p:nvPr>
            <p:ph type="title"/>
          </p:nvPr>
        </p:nvSpPr>
        <p:spPr/>
        <p:txBody>
          <a:bodyPr>
            <a:normAutofit fontScale="90000"/>
          </a:bodyPr>
          <a:lstStyle/>
          <a:p>
            <a:r>
              <a:rPr lang="en-US" dirty="0" smtClean="0"/>
              <a:t>Questions to ask about the classroom:</a:t>
            </a:r>
            <a:endParaRPr lang="en-US" dirty="0"/>
          </a:p>
        </p:txBody>
      </p:sp>
      <p:sp>
        <p:nvSpPr>
          <p:cNvPr id="4" name="Rounded Rectangular Callout 3"/>
          <p:cNvSpPr/>
          <p:nvPr/>
        </p:nvSpPr>
        <p:spPr>
          <a:xfrm>
            <a:off x="1524000" y="2819400"/>
            <a:ext cx="4191000" cy="2133600"/>
          </a:xfrm>
          <a:prstGeom prst="wedgeRoundRectCallout">
            <a:avLst>
              <a:gd name="adj1" fmla="val -1659"/>
              <a:gd name="adj2" fmla="val -900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It depends!</a:t>
            </a:r>
            <a:endParaRPr lang="en-US" sz="6000" dirty="0"/>
          </a:p>
        </p:txBody>
      </p:sp>
      <p:sp>
        <p:nvSpPr>
          <p:cNvPr id="6" name="Rounded Rectangular Callout 5"/>
          <p:cNvSpPr/>
          <p:nvPr/>
        </p:nvSpPr>
        <p:spPr>
          <a:xfrm>
            <a:off x="762000" y="228600"/>
            <a:ext cx="4800600" cy="1295400"/>
          </a:xfrm>
          <a:prstGeom prst="wedgeRoundRectCallout">
            <a:avLst>
              <a:gd name="adj1" fmla="val -43632"/>
              <a:gd name="adj2" fmla="val 1767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They require students to apply what they know about mathematics</a:t>
            </a:r>
            <a:endParaRPr lang="en-US" sz="2800" dirty="0">
              <a:solidFill>
                <a:schemeClr val="tx1"/>
              </a:solidFill>
            </a:endParaRPr>
          </a:p>
        </p:txBody>
      </p:sp>
      <p:sp>
        <p:nvSpPr>
          <p:cNvPr id="7" name="Rounded Rectangular Callout 6"/>
          <p:cNvSpPr/>
          <p:nvPr/>
        </p:nvSpPr>
        <p:spPr>
          <a:xfrm>
            <a:off x="914400" y="4191000"/>
            <a:ext cx="6019800" cy="2362200"/>
          </a:xfrm>
          <a:prstGeom prst="wedgeRoundRectCallout">
            <a:avLst>
              <a:gd name="adj1" fmla="val -46839"/>
              <a:gd name="adj2" fmla="val -7189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They talk with a partner to try to figure it out.  The teacher may ask a question to help them figure out what they already know that can help them.  They try out different ideas.</a:t>
            </a:r>
            <a:endParaRPr lang="en-US" sz="2800" dirty="0">
              <a:solidFill>
                <a:schemeClr val="tx1"/>
              </a:solidFill>
            </a:endParaRPr>
          </a:p>
        </p:txBody>
      </p:sp>
      <p:sp>
        <p:nvSpPr>
          <p:cNvPr id="9" name="Rounded Rectangular Callout 8"/>
          <p:cNvSpPr/>
          <p:nvPr/>
        </p:nvSpPr>
        <p:spPr>
          <a:xfrm>
            <a:off x="1143000" y="1524000"/>
            <a:ext cx="5410200" cy="2438400"/>
          </a:xfrm>
          <a:prstGeom prst="wedgeRoundRectCallout">
            <a:avLst>
              <a:gd name="adj1" fmla="val -52227"/>
              <a:gd name="adj2" fmla="val 74052"/>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Usually with another question such as, “What have you already tried?”  “What do you already know that can help you?”  “Does it matter that …?”</a:t>
            </a:r>
            <a:endParaRPr lang="en-US" sz="2800" dirty="0">
              <a:solidFill>
                <a:schemeClr val="tx1"/>
              </a:solidFill>
            </a:endParaRPr>
          </a:p>
        </p:txBody>
      </p:sp>
      <p:sp>
        <p:nvSpPr>
          <p:cNvPr id="8" name="Rounded Rectangular Callout 7"/>
          <p:cNvSpPr/>
          <p:nvPr/>
        </p:nvSpPr>
        <p:spPr>
          <a:xfrm>
            <a:off x="4648200" y="895350"/>
            <a:ext cx="4191000" cy="2514600"/>
          </a:xfrm>
          <a:prstGeom prst="wedgeRoundRectCallout">
            <a:avLst>
              <a:gd name="adj1" fmla="val -138718"/>
              <a:gd name="adj2" fmla="val 7660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Moving around the classroom asking questions and taking notes about the conversations, strategies, etc. s/he observes.</a:t>
            </a:r>
            <a:endParaRPr lang="en-US" sz="2800" dirty="0">
              <a:solidFill>
                <a:schemeClr val="tx1"/>
              </a:solidFill>
            </a:endParaRPr>
          </a:p>
        </p:txBody>
      </p:sp>
      <p:sp>
        <p:nvSpPr>
          <p:cNvPr id="5" name="Rounded Rectangular Callout 4"/>
          <p:cNvSpPr/>
          <p:nvPr/>
        </p:nvSpPr>
        <p:spPr>
          <a:xfrm>
            <a:off x="4191000" y="3086100"/>
            <a:ext cx="3810000" cy="3200400"/>
          </a:xfrm>
          <a:prstGeom prst="wedgeRoundRectCallout">
            <a:avLst>
              <a:gd name="adj1" fmla="val 9713"/>
              <a:gd name="adj2" fmla="val -59578"/>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Higher order questions that require higher level cognitive engagement.</a:t>
            </a:r>
            <a:endParaRPr lang="en-US" sz="4000" dirty="0">
              <a:solidFill>
                <a:schemeClr val="tx1"/>
              </a:solidFill>
            </a:endParaRPr>
          </a:p>
        </p:txBody>
      </p:sp>
      <p:sp>
        <p:nvSpPr>
          <p:cNvPr id="11" name="Rounded Rectangular Callout 10"/>
          <p:cNvSpPr/>
          <p:nvPr/>
        </p:nvSpPr>
        <p:spPr>
          <a:xfrm>
            <a:off x="1752600" y="3086100"/>
            <a:ext cx="4572000" cy="2095500"/>
          </a:xfrm>
          <a:prstGeom prst="wedgeRoundRectCallout">
            <a:avLst>
              <a:gd name="adj1" fmla="val -67197"/>
              <a:gd name="adj2" fmla="val -90888"/>
              <a:gd name="adj3" fmla="val 16667"/>
            </a:avLst>
          </a:prstGeom>
          <a:solidFill>
            <a:srgbClr val="DD4C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Always the students!!!</a:t>
            </a:r>
            <a:endParaRPr lang="en-US" sz="3600" dirty="0"/>
          </a:p>
        </p:txBody>
      </p:sp>
    </p:spTree>
    <p:extLst>
      <p:ext uri="{BB962C8B-B14F-4D97-AF65-F5344CB8AC3E}">
        <p14:creationId xmlns:p14="http://schemas.microsoft.com/office/powerpoint/2010/main" val="35063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9" grpId="0" animBg="1"/>
      <p:bldP spid="9" grpId="1" animBg="1"/>
      <p:bldP spid="8" grpId="0" animBg="1"/>
      <p:bldP spid="8" grpId="1" animBg="1"/>
      <p:bldP spid="5" grpId="0" animBg="1"/>
      <p:bldP spid="5"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Observe!</a:t>
            </a:r>
            <a:endParaRPr lang="en-US" dirty="0"/>
          </a:p>
        </p:txBody>
      </p:sp>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34" t="41071" r="27491" b="17113"/>
          <a:stretch/>
        </p:blipFill>
        <p:spPr bwMode="auto">
          <a:xfrm>
            <a:off x="598236" y="1752600"/>
            <a:ext cx="801808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49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observe another class.</a:t>
            </a:r>
            <a:endParaRPr lang="en-US" dirty="0"/>
          </a:p>
        </p:txBody>
      </p:sp>
      <p:pic>
        <p:nvPicPr>
          <p:cNvPr id="512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45" t="20833" r="19308" b="17658"/>
          <a:stretch/>
        </p:blipFill>
        <p:spPr bwMode="auto">
          <a:xfrm>
            <a:off x="630052" y="1600200"/>
            <a:ext cx="780862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05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724400"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Who is doing</a:t>
            </a:r>
          </a:p>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thinking?</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C:\Users\kslone\AppData\Local\Microsoft\Windows\Temporary Internet Files\Content.IE5\92H1INQE\MP9102209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8" y="6927"/>
            <a:ext cx="4577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990600"/>
            <a:ext cx="2209800" cy="461665"/>
          </a:xfrm>
          <a:prstGeom prst="rect">
            <a:avLst/>
          </a:prstGeom>
          <a:noFill/>
        </p:spPr>
        <p:txBody>
          <a:bodyPr wrap="square" rtlCol="0">
            <a:spAutoFit/>
          </a:bodyPr>
          <a:lstStyle/>
          <a:p>
            <a:r>
              <a:rPr lang="en-US" sz="2400" b="1" dirty="0" smtClean="0"/>
              <a:t>My brain hurts!</a:t>
            </a:r>
            <a:endParaRPr lang="en-US" sz="2400" b="1" dirty="0"/>
          </a:p>
        </p:txBody>
      </p:sp>
    </p:spTree>
    <p:extLst>
      <p:ext uri="{BB962C8B-B14F-4D97-AF65-F5344CB8AC3E}">
        <p14:creationId xmlns:p14="http://schemas.microsoft.com/office/powerpoint/2010/main" val="17541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 new scenario!</a:t>
            </a:r>
            <a:endParaRPr lang="en-US" dirty="0"/>
          </a:p>
        </p:txBody>
      </p:sp>
      <p:pic>
        <p:nvPicPr>
          <p:cNvPr id="1026" name="Picture 2" descr="C:\Users\kslone\AppData\Local\Microsoft\Windows\Temporary Internet Files\Content.IE5\JSRCFSM9\MP9003999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40330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54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Tortoise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23" y="1219200"/>
            <a:ext cx="4293177" cy="34001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373" y="1219200"/>
            <a:ext cx="4114800" cy="3086100"/>
          </a:xfrm>
          <a:prstGeom prst="rect">
            <a:avLst/>
          </a:prstGeom>
        </p:spPr>
      </p:pic>
      <p:sp>
        <p:nvSpPr>
          <p:cNvPr id="6" name="TextBox 5"/>
          <p:cNvSpPr txBox="1"/>
          <p:nvPr/>
        </p:nvSpPr>
        <p:spPr>
          <a:xfrm>
            <a:off x="5562600" y="4648200"/>
            <a:ext cx="3048000" cy="1815882"/>
          </a:xfrm>
          <a:prstGeom prst="rect">
            <a:avLst/>
          </a:prstGeom>
          <a:noFill/>
        </p:spPr>
        <p:txBody>
          <a:bodyPr wrap="square" rtlCol="0">
            <a:spAutoFit/>
          </a:bodyPr>
          <a:lstStyle/>
          <a:p>
            <a:r>
              <a:rPr lang="en-US" sz="2800" dirty="0" smtClean="0"/>
              <a:t>Slow</a:t>
            </a:r>
          </a:p>
          <a:p>
            <a:r>
              <a:rPr lang="en-US" sz="2800" dirty="0" smtClean="0"/>
              <a:t>Tired</a:t>
            </a:r>
          </a:p>
          <a:p>
            <a:r>
              <a:rPr lang="en-US" sz="2800" dirty="0" smtClean="0"/>
              <a:t>Silly</a:t>
            </a:r>
          </a:p>
          <a:p>
            <a:r>
              <a:rPr lang="en-US" sz="2800" dirty="0" smtClean="0"/>
              <a:t>Tough</a:t>
            </a:r>
            <a:endParaRPr lang="en-US" sz="2800" dirty="0"/>
          </a:p>
        </p:txBody>
      </p:sp>
      <p:sp>
        <p:nvSpPr>
          <p:cNvPr id="7" name="TextBox 6"/>
          <p:cNvSpPr txBox="1"/>
          <p:nvPr/>
        </p:nvSpPr>
        <p:spPr>
          <a:xfrm>
            <a:off x="762000" y="4800600"/>
            <a:ext cx="3581400" cy="1815882"/>
          </a:xfrm>
          <a:prstGeom prst="rect">
            <a:avLst/>
          </a:prstGeom>
          <a:noFill/>
        </p:spPr>
        <p:txBody>
          <a:bodyPr wrap="square" rtlCol="0">
            <a:spAutoFit/>
          </a:bodyPr>
          <a:lstStyle/>
          <a:p>
            <a:r>
              <a:rPr lang="en-US" sz="2800" dirty="0" smtClean="0"/>
              <a:t>Divine</a:t>
            </a:r>
          </a:p>
          <a:p>
            <a:r>
              <a:rPr lang="en-US" sz="2800" dirty="0" smtClean="0"/>
              <a:t>Sacred</a:t>
            </a:r>
          </a:p>
          <a:p>
            <a:r>
              <a:rPr lang="en-US" sz="2800" dirty="0" smtClean="0"/>
              <a:t>Wise</a:t>
            </a:r>
          </a:p>
          <a:p>
            <a:r>
              <a:rPr lang="en-US" sz="2800" dirty="0" smtClean="0"/>
              <a:t>Long-lived</a:t>
            </a:r>
            <a:endParaRPr lang="en-US" sz="2800" dirty="0"/>
          </a:p>
        </p:txBody>
      </p:sp>
      <p:sp>
        <p:nvSpPr>
          <p:cNvPr id="8" name="Flowchart: Alternate Process 7"/>
          <p:cNvSpPr/>
          <p:nvPr/>
        </p:nvSpPr>
        <p:spPr>
          <a:xfrm rot="20015594">
            <a:off x="2057400" y="1981200"/>
            <a:ext cx="5334000" cy="3124200"/>
          </a:xfrm>
          <a:prstGeom prst="flowChartAlternate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bg1"/>
                </a:solidFill>
              </a:rPr>
              <a:t>Teacher</a:t>
            </a:r>
            <a:endParaRPr lang="en-US" sz="9600" dirty="0">
              <a:solidFill>
                <a:schemeClr val="bg1"/>
              </a:solidFill>
            </a:endParaRPr>
          </a:p>
        </p:txBody>
      </p:sp>
    </p:spTree>
    <p:extLst>
      <p:ext uri="{BB962C8B-B14F-4D97-AF65-F5344CB8AC3E}">
        <p14:creationId xmlns:p14="http://schemas.microsoft.com/office/powerpoint/2010/main" val="155856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ppt_w</p:attrName>
                                        </p:attrNameLst>
                                      </p:cBhvr>
                                      <p:tavLst>
                                        <p:tav tm="0" fmla="#ppt_w*sin(2.5*pi*$)">
                                          <p:val>
                                            <p:fltVal val="0"/>
                                          </p:val>
                                        </p:tav>
                                        <p:tav tm="100000">
                                          <p:val>
                                            <p:fltVal val="1"/>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a:t>
            </a:r>
            <a:endParaRPr lang="en-US" dirty="0"/>
          </a:p>
        </p:txBody>
      </p:sp>
      <p:pic>
        <p:nvPicPr>
          <p:cNvPr id="1030" name="Picture 6" descr="C:\Users\kslone\AppData\Local\Microsoft\Windows\Temporary Internet Files\Content.IE5\AXUUAW2U\MP900439545[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514600"/>
            <a:ext cx="4038600" cy="26962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slone\AppData\Local\Microsoft\Windows\Temporary Internet Files\Content.IE5\U32G89GR\MP900401966[1].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590800"/>
            <a:ext cx="3901440" cy="2599944"/>
          </a:xfrm>
          <a:prstGeom prst="rect">
            <a:avLst/>
          </a:prstGeom>
          <a:noFill/>
          <a:extLst>
            <a:ext uri="{909E8E84-426E-40DD-AFC4-6F175D3DCCD1}">
              <a14:hiddenFill xmlns:a14="http://schemas.microsoft.com/office/drawing/2010/main">
                <a:solidFill>
                  <a:srgbClr val="FFFFFF"/>
                </a:solidFill>
              </a14:hiddenFill>
            </a:ext>
          </a:extLst>
        </p:spPr>
      </p:pic>
      <p:sp>
        <p:nvSpPr>
          <p:cNvPr id="3" name="Curved Down Arrow 2"/>
          <p:cNvSpPr/>
          <p:nvPr/>
        </p:nvSpPr>
        <p:spPr>
          <a:xfrm>
            <a:off x="2819400" y="1524000"/>
            <a:ext cx="2971800" cy="1066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590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305800" cy="4297363"/>
          </a:xfrm>
        </p:spPr>
        <p:txBody>
          <a:bodyPr>
            <a:noAutofit/>
          </a:bodyPr>
          <a:lstStyle/>
          <a:p>
            <a:pPr>
              <a:spcAft>
                <a:spcPts val="1200"/>
              </a:spcAft>
            </a:pPr>
            <a:r>
              <a:rPr lang="en-US" sz="3600" b="1" dirty="0" smtClean="0"/>
              <a:t>Shift focus to student actions/responses.</a:t>
            </a:r>
          </a:p>
          <a:p>
            <a:pPr>
              <a:spcAft>
                <a:spcPts val="1200"/>
              </a:spcAft>
            </a:pPr>
            <a:r>
              <a:rPr lang="en-US" sz="3600" b="1" dirty="0" smtClean="0"/>
              <a:t>Isolation must be removed.  Direct, in-classroom support works best for initiating, honing, and adapting new instructional strategies.</a:t>
            </a:r>
          </a:p>
          <a:p>
            <a:r>
              <a:rPr lang="en-US" sz="3600" b="1" dirty="0" smtClean="0"/>
              <a:t>Training must be done with teachers rather than to teachers, and this takes a team. </a:t>
            </a:r>
            <a:endParaRPr lang="en-US" sz="3600" b="1" dirty="0"/>
          </a:p>
        </p:txBody>
      </p:sp>
      <p:sp>
        <p:nvSpPr>
          <p:cNvPr id="5" name="Title 2"/>
          <p:cNvSpPr>
            <a:spLocks noGrp="1"/>
          </p:cNvSpPr>
          <p:nvPr>
            <p:ph type="title"/>
          </p:nvPr>
        </p:nvSpPr>
        <p:spPr>
          <a:xfrm>
            <a:off x="457200" y="0"/>
            <a:ext cx="8229600" cy="1143000"/>
          </a:xfrm>
        </p:spPr>
        <p:txBody>
          <a:bodyPr/>
          <a:lstStyle/>
          <a:p>
            <a:r>
              <a:rPr lang="en-US" dirty="0" smtClean="0"/>
              <a:t>How do you support the change?</a:t>
            </a:r>
            <a:endParaRPr lang="en-US" dirty="0"/>
          </a:p>
        </p:txBody>
      </p:sp>
    </p:spTree>
    <p:extLst>
      <p:ext uri="{BB962C8B-B14F-4D97-AF65-F5344CB8AC3E}">
        <p14:creationId xmlns:p14="http://schemas.microsoft.com/office/powerpoint/2010/main" val="4270335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Paradigms</a:t>
            </a:r>
            <a:endParaRPr lang="en-US" dirty="0"/>
          </a:p>
        </p:txBody>
      </p:sp>
      <p:sp>
        <p:nvSpPr>
          <p:cNvPr id="5" name="Text Placeholder 4"/>
          <p:cNvSpPr>
            <a:spLocks noGrp="1"/>
          </p:cNvSpPr>
          <p:nvPr>
            <p:ph type="body" idx="1"/>
          </p:nvPr>
        </p:nvSpPr>
        <p:spPr>
          <a:xfrm>
            <a:off x="1066800" y="1447800"/>
            <a:ext cx="3048000" cy="1143000"/>
          </a:xfrm>
        </p:spPr>
        <p:txBody>
          <a:bodyPr>
            <a:normAutofit/>
          </a:bodyPr>
          <a:lstStyle/>
          <a:p>
            <a:pPr algn="ctr"/>
            <a:r>
              <a:rPr lang="en-US" sz="3200" dirty="0" smtClean="0"/>
              <a:t>Everybody on the bus!</a:t>
            </a:r>
            <a:endParaRPr lang="en-US" sz="3200" dirty="0"/>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sz="quarter" idx="3"/>
          </p:nvPr>
        </p:nvSpPr>
        <p:spPr>
          <a:xfrm>
            <a:off x="4800600" y="1942571"/>
            <a:ext cx="3505200" cy="639762"/>
          </a:xfrm>
        </p:spPr>
        <p:txBody>
          <a:bodyPr>
            <a:noAutofit/>
          </a:bodyPr>
          <a:lstStyle/>
          <a:p>
            <a:pPr algn="ctr"/>
            <a:r>
              <a:rPr lang="en-US" sz="3200" dirty="0" smtClean="0"/>
              <a:t>A few key people in the car!</a:t>
            </a:r>
            <a:endParaRPr lang="en-US" sz="3200" dirty="0"/>
          </a:p>
        </p:txBody>
      </p:sp>
      <p:sp>
        <p:nvSpPr>
          <p:cNvPr id="8" name="Content Placeholder 7"/>
          <p:cNvSpPr>
            <a:spLocks noGrp="1"/>
          </p:cNvSpPr>
          <p:nvPr>
            <p:ph sz="quarter" idx="4"/>
          </p:nvPr>
        </p:nvSpPr>
        <p:spPr/>
        <p:txBody>
          <a:bodyPr/>
          <a:lstStyle/>
          <a:p>
            <a:endParaRPr lang="en-US" dirty="0"/>
          </a:p>
        </p:txBody>
      </p:sp>
      <p:pic>
        <p:nvPicPr>
          <p:cNvPr id="4099" name="Picture 3" descr="C:\Users\kslone\AppData\Local\Microsoft\Windows\Temporary Internet Files\Content.IE5\PTQCU5LM\MC9004393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415510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slone\AppData\Local\Microsoft\Windows\Temporary Internet Files\Content.IE5\PTQCU5LM\MC9001004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87592"/>
            <a:ext cx="3990551" cy="197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anim calcmode="lin" valueType="num">
                                      <p:cBhvr>
                                        <p:cTn id="9" dur="500" fill="hold"/>
                                        <p:tgtEl>
                                          <p:spTgt spid="4099"/>
                                        </p:tgtEl>
                                        <p:attrNameLst>
                                          <p:attrName>ppt_w</p:attrName>
                                        </p:attrNameLst>
                                      </p:cBhvr>
                                      <p:tavLst>
                                        <p:tav tm="0">
                                          <p:val>
                                            <p:fltVal val="0"/>
                                          </p:val>
                                        </p:tav>
                                        <p:tav tm="100000">
                                          <p:val>
                                            <p:strVal val="#ppt_w"/>
                                          </p:val>
                                        </p:tav>
                                      </p:tavLst>
                                    </p:anim>
                                    <p:anim calcmode="lin" valueType="num">
                                      <p:cBhvr>
                                        <p:cTn id="10" dur="500" fill="hold"/>
                                        <p:tgtEl>
                                          <p:spTgt spid="4099"/>
                                        </p:tgtEl>
                                        <p:attrNameLst>
                                          <p:attrName>ppt_h</p:attrName>
                                        </p:attrNameLst>
                                      </p:cBhvr>
                                      <p:tavLst>
                                        <p:tav tm="0">
                                          <p:val>
                                            <p:fltVal val="0"/>
                                          </p:val>
                                        </p:tav>
                                        <p:tav tm="100000">
                                          <p:val>
                                            <p:strVal val="#ppt_h"/>
                                          </p:val>
                                        </p:tav>
                                      </p:tavLst>
                                    </p:anim>
                                    <p:animEffect transition="in" filter="fade">
                                      <p:cBhvr>
                                        <p:cTn id="11" dur="5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500" fill="hold"/>
                                        <p:tgtEl>
                                          <p:spTgt spid="4101"/>
                                        </p:tgtEl>
                                        <p:attrNameLst>
                                          <p:attrName>ppt_w</p:attrName>
                                        </p:attrNameLst>
                                      </p:cBhvr>
                                      <p:tavLst>
                                        <p:tav tm="0">
                                          <p:val>
                                            <p:fltVal val="0"/>
                                          </p:val>
                                        </p:tav>
                                        <p:tav tm="100000">
                                          <p:val>
                                            <p:strVal val="#ppt_w"/>
                                          </p:val>
                                        </p:tav>
                                      </p:tavLst>
                                    </p:anim>
                                    <p:anim calcmode="lin" valueType="num">
                                      <p:cBhvr>
                                        <p:cTn id="19" dur="500" fill="hold"/>
                                        <p:tgtEl>
                                          <p:spTgt spid="4101"/>
                                        </p:tgtEl>
                                        <p:attrNameLst>
                                          <p:attrName>ppt_h</p:attrName>
                                        </p:attrNameLst>
                                      </p:cBhvr>
                                      <p:tavLst>
                                        <p:tav tm="0">
                                          <p:val>
                                            <p:fltVal val="0"/>
                                          </p:val>
                                        </p:tav>
                                        <p:tav tm="100000">
                                          <p:val>
                                            <p:strVal val="#ppt_h"/>
                                          </p:val>
                                        </p:tav>
                                      </p:tavLst>
                                    </p:anim>
                                    <p:animEffect transition="in" filter="fade">
                                      <p:cBhvr>
                                        <p:cTn id="2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Leader’s Job</a:t>
            </a:r>
            <a:endParaRPr lang="en-US"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sz="3600" dirty="0" smtClean="0"/>
              <a:t>Who gets in the car?</a:t>
            </a:r>
          </a:p>
          <a:p>
            <a:pPr marL="514350" indent="-514350">
              <a:buFont typeface="+mj-lt"/>
              <a:buAutoNum type="arabicPeriod"/>
            </a:pPr>
            <a:r>
              <a:rPr lang="en-US" sz="3600" dirty="0" smtClean="0"/>
              <a:t>In what order?</a:t>
            </a:r>
          </a:p>
          <a:p>
            <a:pPr marL="514350" indent="-514350">
              <a:buFont typeface="+mj-lt"/>
              <a:buAutoNum type="arabicPeriod"/>
            </a:pPr>
            <a:r>
              <a:rPr lang="en-US" sz="3600" dirty="0" smtClean="0"/>
              <a:t>To what destination?</a:t>
            </a:r>
          </a:p>
          <a:p>
            <a:pPr marL="0" indent="0">
              <a:buNone/>
            </a:pPr>
            <a:r>
              <a:rPr lang="en-US" sz="3600" dirty="0" smtClean="0"/>
              <a:t>Good news:  Others can drive as well, but the leader has to know the destination and provide clear directions.</a:t>
            </a:r>
            <a:endParaRPr lang="en-US" sz="3600" dirty="0"/>
          </a:p>
        </p:txBody>
      </p:sp>
      <p:pic>
        <p:nvPicPr>
          <p:cNvPr id="9" name="Picture 5" descr="C:\Users\kslone\AppData\Local\Microsoft\Windows\Temporary Internet Files\Content.IE5\PTQCU5LM\MC9001004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572000"/>
            <a:ext cx="3990551" cy="197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6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What is Rigor?</a:t>
            </a:r>
          </a:p>
        </p:txBody>
      </p:sp>
      <p:sp>
        <p:nvSpPr>
          <p:cNvPr id="2051" name="Content Placeholder 2"/>
          <p:cNvSpPr>
            <a:spLocks noGrp="1"/>
          </p:cNvSpPr>
          <p:nvPr>
            <p:ph idx="1"/>
          </p:nvPr>
        </p:nvSpPr>
        <p:spPr>
          <a:xfrm>
            <a:off x="380999" y="1371600"/>
            <a:ext cx="8407893" cy="5105399"/>
          </a:xfrm>
        </p:spPr>
        <p:txBody>
          <a:bodyPr>
            <a:normAutofit/>
          </a:bodyPr>
          <a:lstStyle/>
          <a:p>
            <a:pPr marL="0" indent="0" eaLnBrk="1" hangingPunct="1">
              <a:buFont typeface="Arial" charset="0"/>
              <a:buNone/>
            </a:pPr>
            <a:r>
              <a:rPr lang="en-US" sz="3600" b="1" dirty="0" smtClean="0"/>
              <a:t>Chocolate</a:t>
            </a:r>
          </a:p>
          <a:p>
            <a:pPr marL="0" indent="0" eaLnBrk="1" hangingPunct="1">
              <a:buFont typeface="Arial" charset="0"/>
              <a:buNone/>
            </a:pPr>
            <a:r>
              <a:rPr lang="en-US" sz="3600" dirty="0" smtClean="0"/>
              <a:t>A preparation of the seeds of cacao, roasted, husked, and ground, often sweetened and flavored, as with vanilla.</a:t>
            </a:r>
          </a:p>
          <a:p>
            <a:pPr marL="0" indent="0" eaLnBrk="1" hangingPunct="1">
              <a:buFont typeface="Arial" charset="0"/>
              <a:buNone/>
            </a:pPr>
            <a:endParaRPr lang="en-US" sz="3200" dirty="0" smtClean="0"/>
          </a:p>
          <a:p>
            <a:pPr marL="0" indent="0" eaLnBrk="1" hangingPunct="1">
              <a:buFont typeface="Arial" charset="0"/>
              <a:buNone/>
            </a:pPr>
            <a:r>
              <a:rPr lang="en-US" sz="3600" b="1" dirty="0" smtClean="0"/>
              <a:t>Rigor</a:t>
            </a:r>
          </a:p>
          <a:p>
            <a:pPr marL="0" indent="0" eaLnBrk="1" hangingPunct="1">
              <a:buFont typeface="Arial" charset="0"/>
              <a:buNone/>
            </a:pPr>
            <a:r>
              <a:rPr lang="en-US" sz="3600" dirty="0" smtClean="0"/>
              <a:t>Strictness, severity, or harshness, as in dealing with people</a:t>
            </a:r>
          </a:p>
        </p:txBody>
      </p:sp>
    </p:spTree>
    <p:extLst>
      <p:ext uri="{BB962C8B-B14F-4D97-AF65-F5344CB8AC3E}">
        <p14:creationId xmlns:p14="http://schemas.microsoft.com/office/powerpoint/2010/main" val="404402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 calcmode="lin" valueType="num">
                                      <p:cBhvr additive="base">
                                        <p:cTn id="19"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xEl>
                                              <p:pRg st="4" end="4"/>
                                            </p:txEl>
                                          </p:spTgt>
                                        </p:tgtEl>
                                        <p:attrNameLst>
                                          <p:attrName>style.visibility</p:attrName>
                                        </p:attrNameLst>
                                      </p:cBhvr>
                                      <p:to>
                                        <p:strVal val="visible"/>
                                      </p:to>
                                    </p:set>
                                    <p:anim calcmode="lin" valueType="num">
                                      <p:cBhvr additive="base">
                                        <p:cTn id="25"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gets in the car first?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723" y="2743200"/>
            <a:ext cx="3486277" cy="3695700"/>
          </a:xfrm>
          <a:prstGeom prst="rect">
            <a:avLst/>
          </a:prstGeom>
        </p:spPr>
      </p:pic>
      <p:sp>
        <p:nvSpPr>
          <p:cNvPr id="3" name="Content Placeholder 2"/>
          <p:cNvSpPr>
            <a:spLocks noGrp="1"/>
          </p:cNvSpPr>
          <p:nvPr>
            <p:ph idx="1"/>
          </p:nvPr>
        </p:nvSpPr>
        <p:spPr/>
        <p:txBody>
          <a:bodyPr>
            <a:normAutofit/>
          </a:bodyPr>
          <a:lstStyle/>
          <a:p>
            <a:r>
              <a:rPr lang="en-US" sz="4400" b="1" dirty="0" smtClean="0">
                <a:solidFill>
                  <a:srgbClr val="00B0F0"/>
                </a:solidFill>
              </a:rPr>
              <a:t>Initiators (3-10%)</a:t>
            </a:r>
          </a:p>
          <a:p>
            <a:r>
              <a:rPr lang="en-US" sz="4400" b="1" dirty="0" smtClean="0">
                <a:solidFill>
                  <a:srgbClr val="00B050"/>
                </a:solidFill>
              </a:rPr>
              <a:t>Earlier Adopters (15%)</a:t>
            </a:r>
          </a:p>
          <a:p>
            <a:r>
              <a:rPr lang="en-US" sz="4400" b="1" dirty="0" smtClean="0">
                <a:solidFill>
                  <a:srgbClr val="7030A0"/>
                </a:solidFill>
              </a:rPr>
              <a:t>Later Adopters (60-82%)</a:t>
            </a:r>
          </a:p>
          <a:p>
            <a:r>
              <a:rPr lang="en-US" sz="4400" b="1" dirty="0" smtClean="0">
                <a:solidFill>
                  <a:srgbClr val="FF0000"/>
                </a:solidFill>
              </a:rPr>
              <a:t>Resisters (15%)</a:t>
            </a:r>
            <a:endParaRPr lang="en-US" sz="4400" b="1" dirty="0">
              <a:solidFill>
                <a:srgbClr val="FF0000"/>
              </a:solidFill>
            </a:endParaRPr>
          </a:p>
        </p:txBody>
      </p:sp>
    </p:spTree>
    <p:extLst>
      <p:ext uri="{BB962C8B-B14F-4D97-AF65-F5344CB8AC3E}">
        <p14:creationId xmlns:p14="http://schemas.microsoft.com/office/powerpoint/2010/main" val="2965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paration 4"/>
          <p:cNvSpPr/>
          <p:nvPr/>
        </p:nvSpPr>
        <p:spPr>
          <a:xfrm>
            <a:off x="152400" y="228600"/>
            <a:ext cx="6324600" cy="3048000"/>
          </a:xfrm>
          <a:prstGeom prst="flowChartPreparat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Teachers working together with their leader not only have support to change but also gain a high level of commitment to execute change.</a:t>
            </a:r>
            <a:endParaRPr lang="en-US" sz="2800" dirty="0">
              <a:solidFill>
                <a:schemeClr val="tx1"/>
              </a:solidFill>
            </a:endParaRPr>
          </a:p>
        </p:txBody>
      </p:sp>
      <p:sp>
        <p:nvSpPr>
          <p:cNvPr id="6" name="Regular Pentagon 5"/>
          <p:cNvSpPr/>
          <p:nvPr/>
        </p:nvSpPr>
        <p:spPr>
          <a:xfrm>
            <a:off x="1219200" y="2819400"/>
            <a:ext cx="4800600" cy="3886200"/>
          </a:xfrm>
          <a:prstGeom prst="pent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Collegiality is a break from the isolation of teachers working and learning on their own.</a:t>
            </a:r>
            <a:endParaRPr lang="en-US" sz="2800" dirty="0">
              <a:solidFill>
                <a:schemeClr val="tx1"/>
              </a:solidFill>
            </a:endParaRPr>
          </a:p>
        </p:txBody>
      </p:sp>
      <p:sp>
        <p:nvSpPr>
          <p:cNvPr id="7" name="Flowchart: Data 6"/>
          <p:cNvSpPr/>
          <p:nvPr/>
        </p:nvSpPr>
        <p:spPr>
          <a:xfrm>
            <a:off x="5334000" y="609600"/>
            <a:ext cx="3657600" cy="60960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Collegiality is a professional interaction among teachers and leaders with the purpose of learning from each other to develop expertise together.</a:t>
            </a:r>
          </a:p>
          <a:p>
            <a:endParaRPr lang="en-US" sz="3200" dirty="0">
              <a:solidFill>
                <a:schemeClr val="tx1"/>
              </a:solidFill>
            </a:endParaRPr>
          </a:p>
        </p:txBody>
      </p:sp>
    </p:spTree>
    <p:extLst>
      <p:ext uri="{BB962C8B-B14F-4D97-AF65-F5344CB8AC3E}">
        <p14:creationId xmlns:p14="http://schemas.microsoft.com/office/powerpoint/2010/main" val="3442790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What’s happening in the car?</a:t>
            </a:r>
            <a:endParaRPr lang="en-US" dirty="0"/>
          </a:p>
        </p:txBody>
      </p:sp>
      <p:sp>
        <p:nvSpPr>
          <p:cNvPr id="3" name="Content Placeholder 2"/>
          <p:cNvSpPr>
            <a:spLocks noGrp="1"/>
          </p:cNvSpPr>
          <p:nvPr>
            <p:ph idx="1"/>
          </p:nvPr>
        </p:nvSpPr>
        <p:spPr>
          <a:xfrm>
            <a:off x="457200" y="990601"/>
            <a:ext cx="8229600" cy="4648200"/>
          </a:xfrm>
          <a:ln w="28575">
            <a:solidFill>
              <a:schemeClr val="tx2">
                <a:lumMod val="60000"/>
                <a:lumOff val="40000"/>
              </a:schemeClr>
            </a:solidFill>
          </a:ln>
        </p:spPr>
        <p:txBody>
          <a:bodyPr>
            <a:normAutofit fontScale="92500" lnSpcReduction="20000"/>
          </a:bodyPr>
          <a:lstStyle/>
          <a:p>
            <a:r>
              <a:rPr lang="en-US" dirty="0" smtClean="0"/>
              <a:t>Planning lessons/assessments collaboratively.</a:t>
            </a:r>
          </a:p>
          <a:p>
            <a:r>
              <a:rPr lang="en-US" dirty="0" smtClean="0"/>
              <a:t>Watching and discussing each others’ classroom lessons.</a:t>
            </a:r>
          </a:p>
          <a:p>
            <a:r>
              <a:rPr lang="en-US" dirty="0" smtClean="0"/>
              <a:t>Learning about the content standards and standards for practice together.</a:t>
            </a:r>
          </a:p>
          <a:p>
            <a:r>
              <a:rPr lang="en-US" dirty="0" smtClean="0"/>
              <a:t>Planning and trying out strategies, questions, etc. and discussing the results.</a:t>
            </a:r>
          </a:p>
          <a:p>
            <a:r>
              <a:rPr lang="en-US" dirty="0" smtClean="0"/>
              <a:t>Developing, using, and refining instruments to assess their own teaching and their students’ learning.</a:t>
            </a:r>
          </a:p>
          <a:p>
            <a:r>
              <a:rPr lang="en-US" dirty="0" smtClean="0"/>
              <a:t>Analyzing data.  (not just state assessment data!)</a:t>
            </a:r>
            <a:endParaRPr lang="en-US" dirty="0"/>
          </a:p>
        </p:txBody>
      </p:sp>
      <p:pic>
        <p:nvPicPr>
          <p:cNvPr id="7171" name="Picture 3" descr="C:\Users\kslone\AppData\Local\Microsoft\Windows\Temporary Internet Files\Content.IE5\JSRCFSM9\MC9004403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64912"/>
            <a:ext cx="3212648" cy="173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162800" cy="5334000"/>
          </a:xfrm>
        </p:spPr>
        <p:txBody>
          <a:bodyPr>
            <a:noAutofit/>
          </a:bodyPr>
          <a:lstStyle/>
          <a:p>
            <a:r>
              <a:rPr lang="en-US" sz="4000" b="1" dirty="0" smtClean="0">
                <a:solidFill>
                  <a:schemeClr val="accent4">
                    <a:lumMod val="50000"/>
                  </a:schemeClr>
                </a:solidFill>
              </a:rPr>
              <a:t>You must be in classrooms.  You can’t lead classroom change if you never see, know, or take part in what is going on there!</a:t>
            </a:r>
          </a:p>
          <a:p>
            <a:r>
              <a:rPr lang="en-US" sz="4000" b="1" dirty="0" smtClean="0">
                <a:solidFill>
                  <a:srgbClr val="00B050"/>
                </a:solidFill>
              </a:rPr>
              <a:t>You need a leadership team. </a:t>
            </a:r>
          </a:p>
          <a:p>
            <a:r>
              <a:rPr lang="en-US" sz="4000" b="1" dirty="0" smtClean="0">
                <a:solidFill>
                  <a:srgbClr val="C00000"/>
                </a:solidFill>
              </a:rPr>
              <a:t>Team means learning together and shared leadership.</a:t>
            </a:r>
          </a:p>
        </p:txBody>
      </p:sp>
      <p:sp>
        <p:nvSpPr>
          <p:cNvPr id="2" name="Title 1"/>
          <p:cNvSpPr>
            <a:spLocks noGrp="1"/>
          </p:cNvSpPr>
          <p:nvPr>
            <p:ph type="title"/>
          </p:nvPr>
        </p:nvSpPr>
        <p:spPr>
          <a:xfrm>
            <a:off x="457200" y="274638"/>
            <a:ext cx="8229600" cy="792162"/>
          </a:xfrm>
          <a:ln w="38100">
            <a:solidFill>
              <a:schemeClr val="accent2">
                <a:lumMod val="60000"/>
                <a:lumOff val="40000"/>
              </a:schemeClr>
            </a:solidFill>
          </a:ln>
        </p:spPr>
        <p:txBody>
          <a:bodyPr/>
          <a:lstStyle/>
          <a:p>
            <a:r>
              <a:rPr lang="en-US" dirty="0" smtClean="0"/>
              <a:t>What does this mean for you?</a:t>
            </a:r>
            <a:endParaRPr lang="en-US" dirty="0"/>
          </a:p>
        </p:txBody>
      </p:sp>
      <p:pic>
        <p:nvPicPr>
          <p:cNvPr id="6146" name="Picture 2" descr="C:\Users\kslone\AppData\Local\Microsoft\Windows\Temporary Internet Files\Content.IE5\JSRCFSM9\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57399"/>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normAutofit/>
          </a:bodyPr>
          <a:lstStyle/>
          <a:p>
            <a:pPr algn="ctr"/>
            <a:r>
              <a:rPr lang="en-US" sz="4800" b="1" dirty="0" smtClean="0">
                <a:solidFill>
                  <a:srgbClr val="0070C0"/>
                </a:solidFill>
              </a:rPr>
              <a:t>Focus </a:t>
            </a:r>
            <a:r>
              <a:rPr lang="en-US" sz="4800" b="1" dirty="0">
                <a:solidFill>
                  <a:srgbClr val="0070C0"/>
                </a:solidFill>
              </a:rPr>
              <a:t>on student action and learning that results from teacher action.</a:t>
            </a:r>
          </a:p>
          <a:p>
            <a:endParaRPr lang="en-US" dirty="0"/>
          </a:p>
        </p:txBody>
      </p:sp>
    </p:spTree>
    <p:extLst>
      <p:ext uri="{BB962C8B-B14F-4D97-AF65-F5344CB8AC3E}">
        <p14:creationId xmlns:p14="http://schemas.microsoft.com/office/powerpoint/2010/main" val="27759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Where is everybody?</a:t>
            </a:r>
            <a:endParaRPr lang="en-US" b="1" dirty="0">
              <a:solidFill>
                <a:srgbClr val="FF0000"/>
              </a:solidFill>
              <a:effectLst>
                <a:outerShdw blurRad="38100" dist="38100" dir="2700000" algn="tl">
                  <a:srgbClr val="000000">
                    <a:alpha val="43137"/>
                  </a:srgbClr>
                </a:outerShdw>
              </a:effectLst>
            </a:endParaRPr>
          </a:p>
        </p:txBody>
      </p:sp>
      <p:pic>
        <p:nvPicPr>
          <p:cNvPr id="9218" name="Picture 2" descr="C:\Users\kslone\AppData\Local\Microsoft\Windows\Temporary Internet Files\Content.IE5\PTQCU5LM\MC900440348[1].png"/>
          <p:cNvPicPr>
            <a:picLocks noChangeAspect="1" noChangeArrowheads="1"/>
          </p:cNvPicPr>
          <p:nvPr/>
        </p:nvPicPr>
        <p:blipFill rotWithShape="1">
          <a:blip r:embed="rId3">
            <a:extLst>
              <a:ext uri="{28A0092B-C50C-407E-A947-70E740481C1C}">
                <a14:useLocalDpi xmlns:a14="http://schemas.microsoft.com/office/drawing/2010/main" val="0"/>
              </a:ext>
            </a:extLst>
          </a:blip>
          <a:srcRect r="72325"/>
          <a:stretch/>
        </p:blipFill>
        <p:spPr bwMode="auto">
          <a:xfrm>
            <a:off x="8382001" y="1154680"/>
            <a:ext cx="762000" cy="162533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slone\AppData\Local\Microsoft\Windows\Temporary Internet Files\Content.IE5\PTQCU5LM\MC9004403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62200"/>
            <a:ext cx="267937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kslone\AppData\Local\Microsoft\Windows\Temporary Internet Files\Content.IE5\0MCSN6S0\MC9004403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3810000"/>
            <a:ext cx="2459346" cy="159386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kslone\AppData\Local\Microsoft\Windows\Temporary Internet Files\Content.IE5\92H1INQE\MC90025022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478" y="5282697"/>
            <a:ext cx="2925778" cy="1575303"/>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7259783" y="1260764"/>
            <a:ext cx="1122218" cy="471054"/>
          </a:xfrm>
          <a:custGeom>
            <a:avLst/>
            <a:gdLst>
              <a:gd name="connsiteX0" fmla="*/ 1122218 w 1122218"/>
              <a:gd name="connsiteY0" fmla="*/ 471054 h 471054"/>
              <a:gd name="connsiteX1" fmla="*/ 1108363 w 1122218"/>
              <a:gd name="connsiteY1" fmla="*/ 263236 h 471054"/>
              <a:gd name="connsiteX2" fmla="*/ 1066800 w 1122218"/>
              <a:gd name="connsiteY2" fmla="*/ 235527 h 471054"/>
              <a:gd name="connsiteX3" fmla="*/ 997527 w 1122218"/>
              <a:gd name="connsiteY3" fmla="*/ 193964 h 471054"/>
              <a:gd name="connsiteX4" fmla="*/ 914400 w 1122218"/>
              <a:gd name="connsiteY4" fmla="*/ 166254 h 471054"/>
              <a:gd name="connsiteX5" fmla="*/ 817418 w 1122218"/>
              <a:gd name="connsiteY5" fmla="*/ 138545 h 471054"/>
              <a:gd name="connsiteX6" fmla="*/ 692727 w 1122218"/>
              <a:gd name="connsiteY6" fmla="*/ 180109 h 471054"/>
              <a:gd name="connsiteX7" fmla="*/ 665018 w 1122218"/>
              <a:gd name="connsiteY7" fmla="*/ 221673 h 471054"/>
              <a:gd name="connsiteX8" fmla="*/ 623454 w 1122218"/>
              <a:gd name="connsiteY8" fmla="*/ 263236 h 471054"/>
              <a:gd name="connsiteX9" fmla="*/ 872836 w 1122218"/>
              <a:gd name="connsiteY9" fmla="*/ 249382 h 471054"/>
              <a:gd name="connsiteX10" fmla="*/ 886691 w 1122218"/>
              <a:gd name="connsiteY10" fmla="*/ 207818 h 471054"/>
              <a:gd name="connsiteX11" fmla="*/ 817418 w 1122218"/>
              <a:gd name="connsiteY11" fmla="*/ 152400 h 471054"/>
              <a:gd name="connsiteX12" fmla="*/ 748145 w 1122218"/>
              <a:gd name="connsiteY12" fmla="*/ 138545 h 471054"/>
              <a:gd name="connsiteX13" fmla="*/ 554182 w 1122218"/>
              <a:gd name="connsiteY13" fmla="*/ 152400 h 471054"/>
              <a:gd name="connsiteX14" fmla="*/ 498763 w 1122218"/>
              <a:gd name="connsiteY14" fmla="*/ 166254 h 471054"/>
              <a:gd name="connsiteX15" fmla="*/ 443345 w 1122218"/>
              <a:gd name="connsiteY15" fmla="*/ 235527 h 471054"/>
              <a:gd name="connsiteX16" fmla="*/ 429491 w 1122218"/>
              <a:gd name="connsiteY16" fmla="*/ 277091 h 471054"/>
              <a:gd name="connsiteX17" fmla="*/ 484909 w 1122218"/>
              <a:gd name="connsiteY17" fmla="*/ 263236 h 471054"/>
              <a:gd name="connsiteX18" fmla="*/ 471054 w 1122218"/>
              <a:gd name="connsiteY18" fmla="*/ 193964 h 471054"/>
              <a:gd name="connsiteX19" fmla="*/ 443345 w 1122218"/>
              <a:gd name="connsiteY19" fmla="*/ 166254 h 471054"/>
              <a:gd name="connsiteX20" fmla="*/ 360218 w 1122218"/>
              <a:gd name="connsiteY20" fmla="*/ 124691 h 471054"/>
              <a:gd name="connsiteX21" fmla="*/ 277091 w 1122218"/>
              <a:gd name="connsiteY21" fmla="*/ 138545 h 471054"/>
              <a:gd name="connsiteX22" fmla="*/ 304800 w 1122218"/>
              <a:gd name="connsiteY22" fmla="*/ 96982 h 471054"/>
              <a:gd name="connsiteX23" fmla="*/ 263236 w 1122218"/>
              <a:gd name="connsiteY23" fmla="*/ 13854 h 471054"/>
              <a:gd name="connsiteX24" fmla="*/ 221673 w 1122218"/>
              <a:gd name="connsiteY24" fmla="*/ 0 h 471054"/>
              <a:gd name="connsiteX25" fmla="*/ 152400 w 1122218"/>
              <a:gd name="connsiteY25" fmla="*/ 13854 h 471054"/>
              <a:gd name="connsiteX26" fmla="*/ 124691 w 1122218"/>
              <a:gd name="connsiteY26" fmla="*/ 55418 h 471054"/>
              <a:gd name="connsiteX27" fmla="*/ 96982 w 1122218"/>
              <a:gd name="connsiteY27" fmla="*/ 13854 h 471054"/>
              <a:gd name="connsiteX28" fmla="*/ 55418 w 1122218"/>
              <a:gd name="connsiteY28" fmla="*/ 0 h 471054"/>
              <a:gd name="connsiteX29" fmla="*/ 0 w 1122218"/>
              <a:gd name="connsiteY29" fmla="*/ 41564 h 47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2218" h="471054">
                <a:moveTo>
                  <a:pt x="1122218" y="471054"/>
                </a:moveTo>
                <a:cubicBezTo>
                  <a:pt x="1117600" y="401781"/>
                  <a:pt x="1124264" y="330817"/>
                  <a:pt x="1108363" y="263236"/>
                </a:cubicBezTo>
                <a:cubicBezTo>
                  <a:pt x="1104549" y="247028"/>
                  <a:pt x="1080920" y="244352"/>
                  <a:pt x="1066800" y="235527"/>
                </a:cubicBezTo>
                <a:cubicBezTo>
                  <a:pt x="1043965" y="221255"/>
                  <a:pt x="1022042" y="205107"/>
                  <a:pt x="997527" y="193964"/>
                </a:cubicBezTo>
                <a:cubicBezTo>
                  <a:pt x="970937" y="181878"/>
                  <a:pt x="942109" y="175490"/>
                  <a:pt x="914400" y="166254"/>
                </a:cubicBezTo>
                <a:cubicBezTo>
                  <a:pt x="854785" y="146382"/>
                  <a:pt x="886987" y="155938"/>
                  <a:pt x="817418" y="138545"/>
                </a:cubicBezTo>
                <a:cubicBezTo>
                  <a:pt x="761689" y="147834"/>
                  <a:pt x="731689" y="141147"/>
                  <a:pt x="692727" y="180109"/>
                </a:cubicBezTo>
                <a:cubicBezTo>
                  <a:pt x="680953" y="191883"/>
                  <a:pt x="675678" y="208881"/>
                  <a:pt x="665018" y="221673"/>
                </a:cubicBezTo>
                <a:cubicBezTo>
                  <a:pt x="652475" y="236725"/>
                  <a:pt x="604033" y="260646"/>
                  <a:pt x="623454" y="263236"/>
                </a:cubicBezTo>
                <a:cubicBezTo>
                  <a:pt x="705979" y="274239"/>
                  <a:pt x="789709" y="254000"/>
                  <a:pt x="872836" y="249382"/>
                </a:cubicBezTo>
                <a:cubicBezTo>
                  <a:pt x="877454" y="235527"/>
                  <a:pt x="889092" y="222223"/>
                  <a:pt x="886691" y="207818"/>
                </a:cubicBezTo>
                <a:cubicBezTo>
                  <a:pt x="879854" y="166795"/>
                  <a:pt x="849368" y="160387"/>
                  <a:pt x="817418" y="152400"/>
                </a:cubicBezTo>
                <a:cubicBezTo>
                  <a:pt x="794573" y="146689"/>
                  <a:pt x="771236" y="143163"/>
                  <a:pt x="748145" y="138545"/>
                </a:cubicBezTo>
                <a:cubicBezTo>
                  <a:pt x="683491" y="143163"/>
                  <a:pt x="618605" y="145242"/>
                  <a:pt x="554182" y="152400"/>
                </a:cubicBezTo>
                <a:cubicBezTo>
                  <a:pt x="535257" y="154503"/>
                  <a:pt x="515794" y="157738"/>
                  <a:pt x="498763" y="166254"/>
                </a:cubicBezTo>
                <a:cubicBezTo>
                  <a:pt x="479023" y="176124"/>
                  <a:pt x="453133" y="220846"/>
                  <a:pt x="443345" y="235527"/>
                </a:cubicBezTo>
                <a:cubicBezTo>
                  <a:pt x="438727" y="249382"/>
                  <a:pt x="417340" y="268990"/>
                  <a:pt x="429491" y="277091"/>
                </a:cubicBezTo>
                <a:cubicBezTo>
                  <a:pt x="445334" y="287653"/>
                  <a:pt x="476394" y="280267"/>
                  <a:pt x="484909" y="263236"/>
                </a:cubicBezTo>
                <a:cubicBezTo>
                  <a:pt x="495440" y="242174"/>
                  <a:pt x="480330" y="215608"/>
                  <a:pt x="471054" y="193964"/>
                </a:cubicBezTo>
                <a:cubicBezTo>
                  <a:pt x="465908" y="181958"/>
                  <a:pt x="453545" y="174414"/>
                  <a:pt x="443345" y="166254"/>
                </a:cubicBezTo>
                <a:cubicBezTo>
                  <a:pt x="404978" y="135560"/>
                  <a:pt x="404118" y="139324"/>
                  <a:pt x="360218" y="124691"/>
                </a:cubicBezTo>
                <a:cubicBezTo>
                  <a:pt x="332509" y="129309"/>
                  <a:pt x="302217" y="151108"/>
                  <a:pt x="277091" y="138545"/>
                </a:cubicBezTo>
                <a:cubicBezTo>
                  <a:pt x="262198" y="131098"/>
                  <a:pt x="302445" y="113466"/>
                  <a:pt x="304800" y="96982"/>
                </a:cubicBezTo>
                <a:cubicBezTo>
                  <a:pt x="309256" y="65788"/>
                  <a:pt x="289674" y="29717"/>
                  <a:pt x="263236" y="13854"/>
                </a:cubicBezTo>
                <a:cubicBezTo>
                  <a:pt x="250713" y="6340"/>
                  <a:pt x="235527" y="4618"/>
                  <a:pt x="221673" y="0"/>
                </a:cubicBezTo>
                <a:cubicBezTo>
                  <a:pt x="198582" y="4618"/>
                  <a:pt x="172846" y="2171"/>
                  <a:pt x="152400" y="13854"/>
                </a:cubicBezTo>
                <a:cubicBezTo>
                  <a:pt x="137943" y="22115"/>
                  <a:pt x="141342" y="55418"/>
                  <a:pt x="124691" y="55418"/>
                </a:cubicBezTo>
                <a:cubicBezTo>
                  <a:pt x="108040" y="55418"/>
                  <a:pt x="109984" y="24256"/>
                  <a:pt x="96982" y="13854"/>
                </a:cubicBezTo>
                <a:cubicBezTo>
                  <a:pt x="85578" y="4731"/>
                  <a:pt x="69273" y="4618"/>
                  <a:pt x="55418" y="0"/>
                </a:cubicBezTo>
                <a:cubicBezTo>
                  <a:pt x="4057" y="17119"/>
                  <a:pt x="20385" y="792"/>
                  <a:pt x="0" y="415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35747" y="1260764"/>
            <a:ext cx="3408053" cy="949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Initiators</a:t>
            </a:r>
            <a:endParaRPr lang="en-US" sz="3600" dirty="0"/>
          </a:p>
        </p:txBody>
      </p:sp>
      <p:sp>
        <p:nvSpPr>
          <p:cNvPr id="13" name="Right Arrow 12"/>
          <p:cNvSpPr/>
          <p:nvPr/>
        </p:nvSpPr>
        <p:spPr>
          <a:xfrm>
            <a:off x="880094" y="2780010"/>
            <a:ext cx="3408053" cy="949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Early Adopters</a:t>
            </a:r>
            <a:endParaRPr lang="en-US" sz="3600" dirty="0"/>
          </a:p>
        </p:txBody>
      </p:sp>
      <p:sp>
        <p:nvSpPr>
          <p:cNvPr id="7" name="Left Arrow 6"/>
          <p:cNvSpPr/>
          <p:nvPr/>
        </p:nvSpPr>
        <p:spPr>
          <a:xfrm>
            <a:off x="4288147" y="4065194"/>
            <a:ext cx="3325092" cy="1083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Late Adopters</a:t>
            </a:r>
            <a:endParaRPr lang="en-US" sz="3600" dirty="0"/>
          </a:p>
        </p:txBody>
      </p:sp>
      <p:sp>
        <p:nvSpPr>
          <p:cNvPr id="15" name="Left Arrow 14"/>
          <p:cNvSpPr/>
          <p:nvPr/>
        </p:nvSpPr>
        <p:spPr>
          <a:xfrm>
            <a:off x="3095256" y="5528611"/>
            <a:ext cx="3325092" cy="1083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Resisters</a:t>
            </a:r>
            <a:endParaRPr lang="en-US" sz="3600" dirty="0"/>
          </a:p>
        </p:txBody>
      </p:sp>
    </p:spTree>
    <p:extLst>
      <p:ext uri="{BB962C8B-B14F-4D97-AF65-F5344CB8AC3E}">
        <p14:creationId xmlns:p14="http://schemas.microsoft.com/office/powerpoint/2010/main" val="1382270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accent6">
                <a:lumMod val="50000"/>
              </a:schemeClr>
            </a:solidFill>
          </a:ln>
        </p:spPr>
        <p:txBody>
          <a:bodyPr/>
          <a:lstStyle/>
          <a:p>
            <a:r>
              <a:rPr lang="en-US" dirty="0" smtClean="0">
                <a:solidFill>
                  <a:schemeClr val="accent3">
                    <a:lumMod val="50000"/>
                  </a:schemeClr>
                </a:solidFill>
              </a:rPr>
              <a:t>What do we do with the resistors?</a:t>
            </a:r>
            <a:endParaRPr lang="en-US" dirty="0">
              <a:solidFill>
                <a:schemeClr val="accent3">
                  <a:lumMod val="50000"/>
                </a:schemeClr>
              </a:solidFill>
            </a:endParaRPr>
          </a:p>
        </p:txBody>
      </p:sp>
      <p:pic>
        <p:nvPicPr>
          <p:cNvPr id="1027" name="Picture 3" descr="C:\Users\work station\AppData\Local\Microsoft\Windows\Temporary Internet Files\Content.IE5\RQ2MP72T\MC9000536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09800"/>
            <a:ext cx="7940740" cy="316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70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428" y="857571"/>
            <a:ext cx="6857143" cy="5142857"/>
          </a:xfrm>
          <a:prstGeom prst="rect">
            <a:avLst/>
          </a:prstGeom>
        </p:spPr>
      </p:pic>
      <p:sp>
        <p:nvSpPr>
          <p:cNvPr id="5" name="Left Arrow 4"/>
          <p:cNvSpPr/>
          <p:nvPr/>
        </p:nvSpPr>
        <p:spPr>
          <a:xfrm>
            <a:off x="5410200" y="1143000"/>
            <a:ext cx="3124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Rational</a:t>
            </a:r>
            <a:endParaRPr lang="en-US" sz="3600" dirty="0"/>
          </a:p>
        </p:txBody>
      </p:sp>
      <p:sp>
        <p:nvSpPr>
          <p:cNvPr id="6" name="Left Arrow 5"/>
          <p:cNvSpPr/>
          <p:nvPr/>
        </p:nvSpPr>
        <p:spPr>
          <a:xfrm>
            <a:off x="5410200" y="4572000"/>
            <a:ext cx="3200400" cy="1676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Emotional</a:t>
            </a:r>
            <a:endParaRPr lang="en-US" sz="3600" dirty="0"/>
          </a:p>
        </p:txBody>
      </p:sp>
      <p:sp>
        <p:nvSpPr>
          <p:cNvPr id="7" name="Right Arrow 6"/>
          <p:cNvSpPr/>
          <p:nvPr/>
        </p:nvSpPr>
        <p:spPr>
          <a:xfrm rot="2850200">
            <a:off x="205916" y="4251228"/>
            <a:ext cx="1943955" cy="1334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Path</a:t>
            </a:r>
            <a:endParaRPr lang="en-US" sz="3600" dirty="0"/>
          </a:p>
        </p:txBody>
      </p:sp>
      <p:sp>
        <p:nvSpPr>
          <p:cNvPr id="8" name="Rounded Rectangle 7"/>
          <p:cNvSpPr/>
          <p:nvPr/>
        </p:nvSpPr>
        <p:spPr>
          <a:xfrm rot="19294013">
            <a:off x="463630" y="535732"/>
            <a:ext cx="2571275" cy="18919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Another Metaphor</a:t>
            </a:r>
            <a:endParaRPr lang="en-US" sz="4000" dirty="0">
              <a:solidFill>
                <a:schemeClr val="tx1"/>
              </a:solidFill>
            </a:endParaRPr>
          </a:p>
        </p:txBody>
      </p:sp>
    </p:spTree>
    <p:extLst>
      <p:ext uri="{BB962C8B-B14F-4D97-AF65-F5344CB8AC3E}">
        <p14:creationId xmlns:p14="http://schemas.microsoft.com/office/powerpoint/2010/main" val="20469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Rider</a:t>
            </a:r>
            <a:endParaRPr lang="en-US" dirty="0"/>
          </a:p>
        </p:txBody>
      </p:sp>
      <p:sp>
        <p:nvSpPr>
          <p:cNvPr id="3" name="Text Placeholder 2"/>
          <p:cNvSpPr>
            <a:spLocks noGrp="1"/>
          </p:cNvSpPr>
          <p:nvPr>
            <p:ph type="body" idx="1"/>
          </p:nvPr>
        </p:nvSpPr>
        <p:spPr>
          <a:xfrm>
            <a:off x="457200" y="1066800"/>
            <a:ext cx="4040188" cy="639762"/>
          </a:xfrm>
        </p:spPr>
        <p:txBody>
          <a:bodyPr>
            <a:noAutofit/>
          </a:bodyPr>
          <a:lstStyle/>
          <a:p>
            <a:r>
              <a:rPr lang="en-US" sz="3600" dirty="0" smtClean="0"/>
              <a:t>Weaknesses</a:t>
            </a:r>
            <a:endParaRPr lang="en-US" sz="3600" dirty="0"/>
          </a:p>
        </p:txBody>
      </p:sp>
      <p:sp>
        <p:nvSpPr>
          <p:cNvPr id="4" name="Content Placeholder 3"/>
          <p:cNvSpPr>
            <a:spLocks noGrp="1"/>
          </p:cNvSpPr>
          <p:nvPr>
            <p:ph sz="half" idx="2"/>
          </p:nvPr>
        </p:nvSpPr>
        <p:spPr>
          <a:xfrm>
            <a:off x="152401" y="1828800"/>
            <a:ext cx="4645024" cy="1711325"/>
          </a:xfrm>
        </p:spPr>
        <p:txBody>
          <a:bodyPr>
            <a:noAutofit/>
          </a:bodyPr>
          <a:lstStyle/>
          <a:p>
            <a:r>
              <a:rPr lang="en-US" sz="2800" dirty="0" smtClean="0"/>
              <a:t>Can easily be overpowered by the elephant</a:t>
            </a:r>
          </a:p>
          <a:p>
            <a:r>
              <a:rPr lang="en-US" sz="2800" dirty="0" smtClean="0"/>
              <a:t>Tends to overanalyze or overthink things</a:t>
            </a:r>
            <a:endParaRPr lang="en-US" sz="2800" dirty="0"/>
          </a:p>
        </p:txBody>
      </p:sp>
      <p:sp>
        <p:nvSpPr>
          <p:cNvPr id="5" name="Text Placeholder 4"/>
          <p:cNvSpPr>
            <a:spLocks noGrp="1"/>
          </p:cNvSpPr>
          <p:nvPr>
            <p:ph type="body" sz="quarter" idx="3"/>
          </p:nvPr>
        </p:nvSpPr>
        <p:spPr>
          <a:xfrm>
            <a:off x="4724400" y="1066800"/>
            <a:ext cx="4041775" cy="639762"/>
          </a:xfrm>
        </p:spPr>
        <p:txBody>
          <a:bodyPr>
            <a:normAutofit/>
          </a:bodyPr>
          <a:lstStyle/>
          <a:p>
            <a:r>
              <a:rPr lang="en-US" sz="3200" dirty="0" smtClean="0"/>
              <a:t>Strengths</a:t>
            </a:r>
            <a:endParaRPr lang="en-US" sz="3200" dirty="0"/>
          </a:p>
        </p:txBody>
      </p:sp>
      <p:sp>
        <p:nvSpPr>
          <p:cNvPr id="6" name="Content Placeholder 5"/>
          <p:cNvSpPr>
            <a:spLocks noGrp="1"/>
          </p:cNvSpPr>
          <p:nvPr>
            <p:ph sz="quarter" idx="4"/>
          </p:nvPr>
        </p:nvSpPr>
        <p:spPr>
          <a:xfrm>
            <a:off x="4797425" y="5100925"/>
            <a:ext cx="4041775" cy="1711325"/>
          </a:xfrm>
        </p:spPr>
        <p:txBody>
          <a:bodyPr/>
          <a:lstStyle/>
          <a:p>
            <a:r>
              <a:rPr lang="en-US" dirty="0" smtClean="0"/>
              <a:t>Fierce emotion/dedication</a:t>
            </a:r>
          </a:p>
          <a:p>
            <a:r>
              <a:rPr lang="en-US" dirty="0" smtClean="0"/>
              <a:t>Energy to get things done</a:t>
            </a:r>
          </a:p>
        </p:txBody>
      </p:sp>
      <p:sp>
        <p:nvSpPr>
          <p:cNvPr id="7" name="Title 1"/>
          <p:cNvSpPr txBox="1">
            <a:spLocks/>
          </p:cNvSpPr>
          <p:nvPr/>
        </p:nvSpPr>
        <p:spPr>
          <a:xfrm>
            <a:off x="609600" y="3515591"/>
            <a:ext cx="8229600" cy="9040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Elephant</a:t>
            </a:r>
            <a:endParaRPr lang="en-US" dirty="0"/>
          </a:p>
        </p:txBody>
      </p:sp>
      <p:sp>
        <p:nvSpPr>
          <p:cNvPr id="8" name="Text Placeholder 2"/>
          <p:cNvSpPr txBox="1">
            <a:spLocks/>
          </p:cNvSpPr>
          <p:nvPr/>
        </p:nvSpPr>
        <p:spPr>
          <a:xfrm>
            <a:off x="381000" y="44196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Weaknesses</a:t>
            </a:r>
            <a:endParaRPr lang="en-US" dirty="0"/>
          </a:p>
        </p:txBody>
      </p:sp>
      <p:sp>
        <p:nvSpPr>
          <p:cNvPr id="9" name="Text Placeholder 4"/>
          <p:cNvSpPr txBox="1">
            <a:spLocks/>
          </p:cNvSpPr>
          <p:nvPr/>
        </p:nvSpPr>
        <p:spPr>
          <a:xfrm>
            <a:off x="4724400" y="4419600"/>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mtClean="0"/>
              <a:t>Strengths</a:t>
            </a:r>
            <a:endParaRPr lang="en-US" dirty="0"/>
          </a:p>
        </p:txBody>
      </p:sp>
      <p:sp>
        <p:nvSpPr>
          <p:cNvPr id="10" name="Content Placeholder 3"/>
          <p:cNvSpPr txBox="1">
            <a:spLocks/>
          </p:cNvSpPr>
          <p:nvPr/>
        </p:nvSpPr>
        <p:spPr>
          <a:xfrm>
            <a:off x="152400" y="5100926"/>
            <a:ext cx="4040188" cy="1711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Lazy and skittish</a:t>
            </a:r>
          </a:p>
          <a:p>
            <a:r>
              <a:rPr lang="en-US" dirty="0" smtClean="0"/>
              <a:t>Looking for a quick payoff</a:t>
            </a:r>
            <a:endParaRPr lang="en-US" dirty="0"/>
          </a:p>
        </p:txBody>
      </p:sp>
      <p:sp>
        <p:nvSpPr>
          <p:cNvPr id="11" name="Content Placeholder 5"/>
          <p:cNvSpPr txBox="1">
            <a:spLocks/>
          </p:cNvSpPr>
          <p:nvPr/>
        </p:nvSpPr>
        <p:spPr>
          <a:xfrm>
            <a:off x="4421188" y="1804266"/>
            <a:ext cx="4570411" cy="1711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t>Ability to think long-term</a:t>
            </a:r>
          </a:p>
          <a:p>
            <a:r>
              <a:rPr lang="en-US" sz="2800" dirty="0" smtClean="0"/>
              <a:t>Ability to plan</a:t>
            </a:r>
          </a:p>
          <a:p>
            <a:r>
              <a:rPr lang="en-US" sz="2800" dirty="0" smtClean="0"/>
              <a:t>Ability to think beyond the moment</a:t>
            </a:r>
            <a:endParaRPr lang="en-US" sz="2800" dirty="0"/>
          </a:p>
        </p:txBody>
      </p:sp>
      <p:pic>
        <p:nvPicPr>
          <p:cNvPr id="12" name="Picture 11"/>
          <p:cNvPicPr/>
          <p:nvPr/>
        </p:nvPicPr>
        <p:blipFill rotWithShape="1">
          <a:blip r:embed="rId3">
            <a:extLst>
              <a:ext uri="{28A0092B-C50C-407E-A947-70E740481C1C}">
                <a14:useLocalDpi xmlns:a14="http://schemas.microsoft.com/office/drawing/2010/main" val="0"/>
              </a:ext>
            </a:extLst>
          </a:blip>
          <a:srcRect l="41346" r="40705" b="66625"/>
          <a:stretch/>
        </p:blipFill>
        <p:spPr bwMode="auto">
          <a:xfrm>
            <a:off x="6689869" y="152400"/>
            <a:ext cx="1066800" cy="1487714"/>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extLst>
              <a:ext uri="{28A0092B-C50C-407E-A947-70E740481C1C}">
                <a14:useLocalDpi xmlns:a14="http://schemas.microsoft.com/office/drawing/2010/main" val="0"/>
              </a:ext>
            </a:extLst>
          </a:blip>
          <a:srcRect l="43910" t="29060" r="15385" b="24786"/>
          <a:stretch/>
        </p:blipFill>
        <p:spPr bwMode="auto">
          <a:xfrm>
            <a:off x="6689868" y="3733799"/>
            <a:ext cx="1615931" cy="1143001"/>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0" y="3733799"/>
            <a:ext cx="9144000" cy="31242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if you want to change behavior:</a:t>
            </a:r>
            <a:endParaRPr lang="en-US" dirty="0"/>
          </a:p>
        </p:txBody>
      </p:sp>
      <p:sp>
        <p:nvSpPr>
          <p:cNvPr id="8" name="Content Placeholder 7"/>
          <p:cNvSpPr>
            <a:spLocks noGrp="1"/>
          </p:cNvSpPr>
          <p:nvPr>
            <p:ph idx="1"/>
          </p:nvPr>
        </p:nvSpPr>
        <p:spPr>
          <a:xfrm>
            <a:off x="457200" y="1600200"/>
            <a:ext cx="8229600" cy="5029200"/>
          </a:xfrm>
        </p:spPr>
        <p:txBody>
          <a:bodyPr>
            <a:normAutofit lnSpcReduction="10000"/>
          </a:bodyPr>
          <a:lstStyle/>
          <a:p>
            <a:r>
              <a:rPr lang="en-US" b="1" i="1" u="sng" dirty="0" smtClean="0"/>
              <a:t>Direct the rider.  </a:t>
            </a:r>
            <a:r>
              <a:rPr lang="en-US" dirty="0" smtClean="0"/>
              <a:t>What looks like resistance is often a lack of clarity.  So provide crystal clear directions.</a:t>
            </a:r>
          </a:p>
          <a:p>
            <a:r>
              <a:rPr lang="en-US" b="1" i="1" u="sng" dirty="0" smtClean="0"/>
              <a:t>Motivate the Elephant.</a:t>
            </a:r>
            <a:r>
              <a:rPr lang="en-US" b="1" u="sng" dirty="0" smtClean="0"/>
              <a:t>  </a:t>
            </a:r>
            <a:r>
              <a:rPr lang="en-US" dirty="0" smtClean="0"/>
              <a:t>What looks like laziness is often exhaustion.  The rider can’t get his way by force for very long.  Engage people’s emotional side.</a:t>
            </a:r>
          </a:p>
          <a:p>
            <a:r>
              <a:rPr lang="en-US" b="1" i="1" u="sng" dirty="0" smtClean="0"/>
              <a:t>Shape the Path.  </a:t>
            </a:r>
            <a:r>
              <a:rPr lang="en-US" dirty="0" smtClean="0"/>
              <a:t>What looks like a </a:t>
            </a:r>
            <a:br>
              <a:rPr lang="en-US" dirty="0" smtClean="0"/>
            </a:br>
            <a:r>
              <a:rPr lang="en-US" dirty="0" smtClean="0"/>
              <a:t>people problem is often a situation </a:t>
            </a:r>
            <a:br>
              <a:rPr lang="en-US" dirty="0" smtClean="0"/>
            </a:br>
            <a:r>
              <a:rPr lang="en-US" dirty="0" smtClean="0"/>
              <a:t>problem.</a:t>
            </a:r>
            <a:endParaRPr 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800" y="4495800"/>
            <a:ext cx="1283777" cy="2133600"/>
          </a:xfrm>
          <a:prstGeom prst="rect">
            <a:avLst/>
          </a:prstGeom>
        </p:spPr>
      </p:pic>
    </p:spTree>
    <p:extLst>
      <p:ext uri="{BB962C8B-B14F-4D97-AF65-F5344CB8AC3E}">
        <p14:creationId xmlns:p14="http://schemas.microsoft.com/office/powerpoint/2010/main" val="26020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Experience – Ask yourself</a:t>
            </a:r>
          </a:p>
        </p:txBody>
      </p:sp>
      <p:sp>
        <p:nvSpPr>
          <p:cNvPr id="4099" name="Content Placeholder 2"/>
          <p:cNvSpPr>
            <a:spLocks noGrp="1"/>
          </p:cNvSpPr>
          <p:nvPr>
            <p:ph idx="1"/>
          </p:nvPr>
        </p:nvSpPr>
        <p:spPr>
          <a:xfrm>
            <a:off x="380999" y="2333767"/>
            <a:ext cx="8407893" cy="3792712"/>
          </a:xfrm>
        </p:spPr>
        <p:txBody>
          <a:bodyPr>
            <a:normAutofit/>
          </a:bodyPr>
          <a:lstStyle/>
          <a:p>
            <a:pPr eaLnBrk="1" hangingPunct="1"/>
            <a:r>
              <a:rPr lang="en-US" sz="4400" dirty="0" smtClean="0"/>
              <a:t>What did it look, feel, sound like?</a:t>
            </a:r>
          </a:p>
          <a:p>
            <a:pPr eaLnBrk="1" hangingPunct="1">
              <a:buFont typeface="Arial" charset="0"/>
              <a:buNone/>
            </a:pPr>
            <a:endParaRPr lang="en-US" sz="1800" dirty="0" smtClean="0"/>
          </a:p>
          <a:p>
            <a:pPr eaLnBrk="1" hangingPunct="1"/>
            <a:r>
              <a:rPr lang="en-US" sz="4400" dirty="0" smtClean="0"/>
              <a:t>What  was I doing?</a:t>
            </a:r>
          </a:p>
          <a:p>
            <a:pPr eaLnBrk="1" hangingPunct="1">
              <a:buFont typeface="Arial" charset="0"/>
              <a:buNone/>
            </a:pPr>
            <a:endParaRPr lang="en-US" sz="1800" dirty="0" smtClean="0"/>
          </a:p>
          <a:p>
            <a:pPr eaLnBrk="1" hangingPunct="1"/>
            <a:r>
              <a:rPr lang="en-US" sz="4400" dirty="0" smtClean="0"/>
              <a:t>What did others do (if anything) to create that experience for me?</a:t>
            </a:r>
          </a:p>
        </p:txBody>
      </p:sp>
    </p:spTree>
    <p:extLst>
      <p:ext uri="{BB962C8B-B14F-4D97-AF65-F5344CB8AC3E}">
        <p14:creationId xmlns:p14="http://schemas.microsoft.com/office/powerpoint/2010/main" val="74087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05000"/>
            <a:ext cx="8229600" cy="4648200"/>
          </a:xfrm>
        </p:spPr>
        <p:txBody>
          <a:bodyPr>
            <a:normAutofit fontScale="92500" lnSpcReduction="10000"/>
          </a:bodyPr>
          <a:lstStyle/>
          <a:p>
            <a:pPr marL="0" indent="0">
              <a:buNone/>
            </a:pPr>
            <a:r>
              <a:rPr lang="en-US" dirty="0" smtClean="0"/>
              <a:t>Many educators work within the framework of what is expected.  It is safe and it is what people are used to doing.  Unfortunately, this is not where needed change in education will come from.  </a:t>
            </a:r>
            <a:r>
              <a:rPr lang="en-US" u="sng" dirty="0" smtClean="0"/>
              <a:t>A new conception of teaching and learning cannot be developed within this framework.  </a:t>
            </a:r>
            <a:r>
              <a:rPr lang="en-US" dirty="0" smtClean="0"/>
              <a:t>The teaching gap will persist.  The bridge to improving teaching methods will crack.</a:t>
            </a:r>
          </a:p>
          <a:p>
            <a:pPr marL="0" indent="0">
              <a:buNone/>
            </a:pPr>
            <a:r>
              <a:rPr lang="en-US" dirty="0" smtClean="0"/>
              <a:t> </a:t>
            </a:r>
            <a:r>
              <a:rPr lang="en-US" sz="2800" dirty="0" smtClean="0"/>
              <a:t>                                            Closing the Teaching Gap         				Donald B. </a:t>
            </a:r>
            <a:r>
              <a:rPr lang="en-US" sz="2800" dirty="0" err="1" smtClean="0"/>
              <a:t>Bartalo</a:t>
            </a:r>
            <a:r>
              <a:rPr lang="en-US" sz="2800" dirty="0" smtClean="0"/>
              <a:t>, 2012</a:t>
            </a:r>
            <a:endParaRPr lang="en-US" dirty="0"/>
          </a:p>
        </p:txBody>
      </p:sp>
      <p:pic>
        <p:nvPicPr>
          <p:cNvPr id="8194" name="Picture 2" descr="C:\Users\kslone\AppData\Local\Microsoft\Windows\Temporary Internet Files\Content.IE5\0MCSN6S0\MC9003703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50652"/>
            <a:ext cx="5410200" cy="158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2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rmAutofit lnSpcReduction="10000"/>
          </a:bodyPr>
          <a:lstStyle/>
          <a:p>
            <a:r>
              <a:rPr lang="en-US" dirty="0" smtClean="0"/>
              <a:t>Teresa Emmert, </a:t>
            </a:r>
            <a:r>
              <a:rPr lang="en-US" i="1" dirty="0" smtClean="0"/>
              <a:t>NBCT</a:t>
            </a:r>
            <a:r>
              <a:rPr lang="en-US" dirty="0" smtClean="0"/>
              <a:t> </a:t>
            </a:r>
          </a:p>
          <a:p>
            <a:pPr marL="457200" lvl="1" indent="0">
              <a:buNone/>
            </a:pPr>
            <a:r>
              <a:rPr lang="en-US" dirty="0" smtClean="0"/>
              <a:t>Kentucky Department of Education</a:t>
            </a:r>
          </a:p>
          <a:p>
            <a:pPr marL="457200" lvl="1" indent="0">
              <a:buNone/>
            </a:pPr>
            <a:r>
              <a:rPr lang="en-US" dirty="0" smtClean="0">
                <a:hlinkClick r:id="rId2"/>
              </a:rPr>
              <a:t>Teresa.emmert@education.ky.gov</a:t>
            </a:r>
            <a:endParaRPr lang="en-US" dirty="0" smtClean="0"/>
          </a:p>
          <a:p>
            <a:pPr marL="457200" lvl="1" indent="0">
              <a:buNone/>
            </a:pPr>
            <a:r>
              <a:rPr lang="en-US" smtClean="0">
                <a:hlinkClick r:id="rId3"/>
              </a:rPr>
              <a:t>www.Teresaemmert.weebly.com</a:t>
            </a:r>
            <a:r>
              <a:rPr lang="en-US" smtClean="0"/>
              <a:t>      </a:t>
            </a:r>
            <a:endParaRPr lang="en-US" dirty="0" smtClean="0"/>
          </a:p>
          <a:p>
            <a:pPr marL="457200" lvl="1" indent="0">
              <a:buNone/>
            </a:pPr>
            <a:endParaRPr lang="en-US" dirty="0" smtClean="0"/>
          </a:p>
          <a:p>
            <a:r>
              <a:rPr lang="en-US" dirty="0" smtClean="0"/>
              <a:t>Renee’ Yates, </a:t>
            </a:r>
            <a:r>
              <a:rPr lang="en-US" i="1" dirty="0" smtClean="0"/>
              <a:t>NBCT</a:t>
            </a:r>
            <a:r>
              <a:rPr lang="en-US" dirty="0" smtClean="0"/>
              <a:t> </a:t>
            </a:r>
          </a:p>
          <a:p>
            <a:pPr marL="457200" lvl="1" indent="0">
              <a:buNone/>
            </a:pPr>
            <a:r>
              <a:rPr lang="en-US" dirty="0" smtClean="0"/>
              <a:t>Kentucky Department of Education</a:t>
            </a:r>
          </a:p>
          <a:p>
            <a:pPr marL="457200" lvl="1" indent="0">
              <a:buNone/>
            </a:pPr>
            <a:r>
              <a:rPr lang="en-US" dirty="0" smtClean="0">
                <a:hlinkClick r:id="rId4"/>
              </a:rPr>
              <a:t>Renee.yates2@education.ky.gov</a:t>
            </a:r>
            <a:endParaRPr lang="en-US" dirty="0" smtClean="0"/>
          </a:p>
          <a:p>
            <a:pPr marL="457200" lvl="1" indent="0">
              <a:buNone/>
            </a:pPr>
            <a:r>
              <a:rPr lang="en-US" dirty="0" smtClean="0">
                <a:hlinkClick r:id="rId5"/>
              </a:rPr>
              <a:t>www.reneeyates2math.com</a:t>
            </a:r>
            <a:r>
              <a:rPr lang="en-US" dirty="0" smtClean="0"/>
              <a:t>    </a:t>
            </a:r>
            <a:endParaRPr lang="en-US" dirty="0"/>
          </a:p>
        </p:txBody>
      </p:sp>
    </p:spTree>
    <p:extLst>
      <p:ext uri="{BB962C8B-B14F-4D97-AF65-F5344CB8AC3E}">
        <p14:creationId xmlns:p14="http://schemas.microsoft.com/office/powerpoint/2010/main" val="211066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dirty="0" smtClean="0"/>
              <a:t>Have you ever had this conversation?</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0" y="2148681"/>
            <a:ext cx="4495800" cy="3371850"/>
          </a:xfrm>
        </p:spPr>
      </p:pic>
    </p:spTree>
    <p:extLst>
      <p:ext uri="{BB962C8B-B14F-4D97-AF65-F5344CB8AC3E}">
        <p14:creationId xmlns:p14="http://schemas.microsoft.com/office/powerpoint/2010/main" val="1676178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visit to a mathematics classroom:</a:t>
            </a:r>
            <a:endParaRPr lang="en-US" dirty="0"/>
          </a:p>
        </p:txBody>
      </p:sp>
      <p:pic>
        <p:nvPicPr>
          <p:cNvPr id="1026" name="Picture 2" descr="C:\Users\kslone\AppData\Local\Microsoft\Windows\Temporary Internet Files\Content.IE5\PTQCU5LM\MP90043862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738725"/>
            <a:ext cx="6400800" cy="4248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85800" y="1828800"/>
            <a:ext cx="4114800" cy="2590800"/>
          </a:xfrm>
          <a:prstGeom prst="wedgeRectCallout">
            <a:avLst>
              <a:gd name="adj1" fmla="val -48442"/>
              <a:gd name="adj2" fmla="val 904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do you see when you go into the mathematics classrooms in your building or district?</a:t>
            </a:r>
            <a:endParaRPr lang="en-US" sz="3200" dirty="0">
              <a:solidFill>
                <a:schemeClr val="tx1"/>
              </a:solidFill>
            </a:endParaRPr>
          </a:p>
        </p:txBody>
      </p:sp>
      <p:sp>
        <p:nvSpPr>
          <p:cNvPr id="5" name="Rounded Rectangular Callout 4"/>
          <p:cNvSpPr/>
          <p:nvPr/>
        </p:nvSpPr>
        <p:spPr>
          <a:xfrm>
            <a:off x="5257800" y="1676400"/>
            <a:ext cx="3657600" cy="3810000"/>
          </a:xfrm>
          <a:prstGeom prst="wedgeRoundRectCallout">
            <a:avLst>
              <a:gd name="adj1" fmla="val 51122"/>
              <a:gd name="adj2" fmla="val 8050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What (and whom) do you hear when you go into the mathematics classrooms in your building or district?</a:t>
            </a:r>
            <a:endParaRPr lang="en-US" sz="3200" dirty="0">
              <a:solidFill>
                <a:schemeClr val="tx1"/>
              </a:solidFill>
            </a:endParaRPr>
          </a:p>
        </p:txBody>
      </p:sp>
    </p:spTree>
    <p:extLst>
      <p:ext uri="{BB962C8B-B14F-4D97-AF65-F5344CB8AC3E}">
        <p14:creationId xmlns:p14="http://schemas.microsoft.com/office/powerpoint/2010/main" val="28977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slone\AppData\Local\Microsoft\Windows\Temporary Internet Files\Content.IE5\92H1INQE\MP900443608[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86385"/>
            <a:ext cx="9144000" cy="6085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Common Definition Of “Rigor”</a:t>
            </a:r>
            <a:endParaRPr lang="en-US" dirty="0"/>
          </a:p>
        </p:txBody>
      </p:sp>
      <p:sp>
        <p:nvSpPr>
          <p:cNvPr id="4" name="Text Placeholder 3"/>
          <p:cNvSpPr>
            <a:spLocks noGrp="1"/>
          </p:cNvSpPr>
          <p:nvPr>
            <p:ph type="body" idx="1"/>
          </p:nvPr>
        </p:nvSpPr>
        <p:spPr>
          <a:xfrm>
            <a:off x="381000" y="1143000"/>
            <a:ext cx="4040188" cy="639762"/>
          </a:xfrm>
        </p:spPr>
        <p:txBody>
          <a:bodyPr>
            <a:normAutofit lnSpcReduction="10000"/>
          </a:bodyPr>
          <a:lstStyle/>
          <a:p>
            <a:r>
              <a:rPr lang="en-US" sz="3600" dirty="0" smtClean="0">
                <a:solidFill>
                  <a:srgbClr val="FF0000"/>
                </a:solidFill>
              </a:rPr>
              <a:t>Rigor is not</a:t>
            </a:r>
            <a:r>
              <a:rPr lang="en-US" dirty="0" smtClean="0">
                <a:solidFill>
                  <a:srgbClr val="FF0000"/>
                </a:solidFill>
              </a:rPr>
              <a:t>	</a:t>
            </a:r>
            <a:endParaRPr lang="en-US" dirty="0">
              <a:solidFill>
                <a:srgbClr val="FF0000"/>
              </a:solidFill>
            </a:endParaRPr>
          </a:p>
        </p:txBody>
      </p:sp>
      <p:sp>
        <p:nvSpPr>
          <p:cNvPr id="5" name="Content Placeholder 4"/>
          <p:cNvSpPr>
            <a:spLocks noGrp="1"/>
          </p:cNvSpPr>
          <p:nvPr>
            <p:ph sz="half" idx="2"/>
          </p:nvPr>
        </p:nvSpPr>
        <p:spPr>
          <a:xfrm>
            <a:off x="304800" y="1676400"/>
            <a:ext cx="4040188" cy="4953000"/>
          </a:xfrm>
          <a:ln w="28575">
            <a:solidFill>
              <a:srgbClr val="FF0000"/>
            </a:solidFill>
          </a:ln>
        </p:spPr>
        <p:txBody>
          <a:bodyPr>
            <a:normAutofit/>
          </a:bodyPr>
          <a:lstStyle/>
          <a:p>
            <a:r>
              <a:rPr lang="en-US" sz="3200" b="1" dirty="0" smtClean="0"/>
              <a:t>Harder</a:t>
            </a:r>
          </a:p>
          <a:p>
            <a:r>
              <a:rPr lang="en-US" sz="3200" b="1" dirty="0" smtClean="0"/>
              <a:t>Failing students</a:t>
            </a:r>
          </a:p>
          <a:p>
            <a:r>
              <a:rPr lang="en-US" sz="3200" b="1" dirty="0" smtClean="0"/>
              <a:t>More work</a:t>
            </a:r>
          </a:p>
          <a:p>
            <a:r>
              <a:rPr lang="en-US" sz="3200" b="1" dirty="0" smtClean="0"/>
              <a:t>Student responsibility (their fault if they don’t get it, they should work harder!)</a:t>
            </a:r>
          </a:p>
          <a:p>
            <a:pPr marL="0" indent="0">
              <a:buNone/>
            </a:pPr>
            <a:endParaRPr lang="en-US" dirty="0"/>
          </a:p>
        </p:txBody>
      </p:sp>
      <p:sp>
        <p:nvSpPr>
          <p:cNvPr id="6" name="Text Placeholder 5"/>
          <p:cNvSpPr>
            <a:spLocks noGrp="1"/>
          </p:cNvSpPr>
          <p:nvPr>
            <p:ph type="body" sz="quarter" idx="3"/>
          </p:nvPr>
        </p:nvSpPr>
        <p:spPr>
          <a:xfrm>
            <a:off x="5102225" y="1066800"/>
            <a:ext cx="4041775" cy="639762"/>
          </a:xfrm>
        </p:spPr>
        <p:txBody>
          <a:bodyPr>
            <a:noAutofit/>
          </a:bodyPr>
          <a:lstStyle/>
          <a:p>
            <a:r>
              <a:rPr lang="en-US" sz="3600" dirty="0" smtClean="0">
                <a:solidFill>
                  <a:srgbClr val="00B050"/>
                </a:solidFill>
              </a:rPr>
              <a:t>Rigor is</a:t>
            </a:r>
            <a:endParaRPr lang="en-US" sz="3600" dirty="0">
              <a:solidFill>
                <a:srgbClr val="00B050"/>
              </a:solidFill>
            </a:endParaRPr>
          </a:p>
        </p:txBody>
      </p:sp>
      <p:sp>
        <p:nvSpPr>
          <p:cNvPr id="7" name="Content Placeholder 6"/>
          <p:cNvSpPr>
            <a:spLocks noGrp="1"/>
          </p:cNvSpPr>
          <p:nvPr>
            <p:ph sz="quarter" idx="4"/>
          </p:nvPr>
        </p:nvSpPr>
        <p:spPr>
          <a:xfrm>
            <a:off x="4572000" y="1676400"/>
            <a:ext cx="4346575" cy="5029200"/>
          </a:xfrm>
          <a:ln w="28575">
            <a:solidFill>
              <a:srgbClr val="00B050"/>
            </a:solidFill>
          </a:ln>
        </p:spPr>
        <p:txBody>
          <a:bodyPr>
            <a:noAutofit/>
          </a:bodyPr>
          <a:lstStyle/>
          <a:p>
            <a:r>
              <a:rPr lang="en-US" sz="2800" b="1" dirty="0" smtClean="0"/>
              <a:t>Cognitively demanding</a:t>
            </a:r>
          </a:p>
          <a:p>
            <a:r>
              <a:rPr lang="en-US" sz="2800" b="1" dirty="0" smtClean="0"/>
              <a:t>Opportunities for deeper connections</a:t>
            </a:r>
          </a:p>
          <a:p>
            <a:r>
              <a:rPr lang="en-US" sz="2800" b="1" dirty="0" smtClean="0"/>
              <a:t>Application of skills, processes</a:t>
            </a:r>
          </a:p>
          <a:p>
            <a:r>
              <a:rPr lang="en-US" sz="2800" b="1" dirty="0" smtClean="0"/>
              <a:t>Student responsibility (they have understanding of where they are in relation to target and know how to get help to get there)</a:t>
            </a:r>
            <a:endParaRPr lang="en-US" sz="2800" b="1" dirty="0"/>
          </a:p>
        </p:txBody>
      </p:sp>
    </p:spTree>
    <p:extLst>
      <p:ext uri="{BB962C8B-B14F-4D97-AF65-F5344CB8AC3E}">
        <p14:creationId xmlns:p14="http://schemas.microsoft.com/office/powerpoint/2010/main" val="27545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What Research Says About Rigor</a:t>
            </a:r>
            <a:r>
              <a:rPr lang="en-US" sz="1000" dirty="0"/>
              <a:t> </a:t>
            </a:r>
            <a:r>
              <a:rPr lang="en-US" sz="1800" dirty="0" smtClean="0"/>
              <a:t>(TIMMS Video Study, 1993)</a:t>
            </a:r>
            <a:endParaRPr lang="en-US" dirty="0"/>
          </a:p>
        </p:txBody>
      </p:sp>
      <p:sp>
        <p:nvSpPr>
          <p:cNvPr id="8" name="Content Placeholder 7"/>
          <p:cNvSpPr>
            <a:spLocks noGrp="1"/>
          </p:cNvSpPr>
          <p:nvPr>
            <p:ph idx="1"/>
          </p:nvPr>
        </p:nvSpPr>
        <p:spPr>
          <a:xfrm>
            <a:off x="457200" y="1447800"/>
            <a:ext cx="8229600" cy="5181600"/>
          </a:xfrm>
          <a:ln w="38100">
            <a:solidFill>
              <a:schemeClr val="accent1">
                <a:lumMod val="40000"/>
                <a:lumOff val="60000"/>
              </a:schemeClr>
            </a:solidFill>
          </a:ln>
        </p:spPr>
        <p:txBody>
          <a:bodyPr>
            <a:noAutofit/>
          </a:bodyPr>
          <a:lstStyle/>
          <a:p>
            <a:r>
              <a:rPr lang="en-US" sz="4000" b="1" dirty="0" smtClean="0"/>
              <a:t>Most of time in US math classes is spent practicing mathematical procedures and reteaching</a:t>
            </a:r>
          </a:p>
          <a:p>
            <a:pPr marL="0" indent="0">
              <a:buNone/>
            </a:pPr>
            <a:endParaRPr lang="en-US" sz="4000" dirty="0" smtClean="0">
              <a:solidFill>
                <a:schemeClr val="accent1">
                  <a:lumMod val="75000"/>
                </a:schemeClr>
              </a:solidFill>
            </a:endParaRPr>
          </a:p>
          <a:p>
            <a:r>
              <a:rPr lang="en-US" sz="4000" b="1" dirty="0" smtClean="0">
                <a:solidFill>
                  <a:srgbClr val="7030A0"/>
                </a:solidFill>
              </a:rPr>
              <a:t>The key feature of success is that students engage in </a:t>
            </a:r>
            <a:r>
              <a:rPr lang="en-US" sz="4000" b="1" i="1" dirty="0" smtClean="0">
                <a:solidFill>
                  <a:srgbClr val="7030A0"/>
                </a:solidFill>
              </a:rPr>
              <a:t>active struggle </a:t>
            </a:r>
            <a:r>
              <a:rPr lang="en-US" sz="4000" b="1" dirty="0" smtClean="0">
                <a:solidFill>
                  <a:srgbClr val="7030A0"/>
                </a:solidFill>
              </a:rPr>
              <a:t>with mathematics concepts and procedures.</a:t>
            </a:r>
            <a:endParaRPr lang="en-US" sz="4000" b="1" dirty="0">
              <a:solidFill>
                <a:srgbClr val="7030A0"/>
              </a:solidFill>
            </a:endParaRPr>
          </a:p>
        </p:txBody>
      </p:sp>
      <p:pic>
        <p:nvPicPr>
          <p:cNvPr id="3075" name="Picture 3" descr="C:\Users\kslone\AppData\Local\Microsoft\Windows\Temporary Internet Files\Content.IE5\PTQCU5LM\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04800" y="304800"/>
            <a:ext cx="3048000" cy="584775"/>
          </a:xfrm>
          <a:prstGeom prst="rect">
            <a:avLst/>
          </a:prstGeom>
          <a:noFill/>
        </p:spPr>
        <p:txBody>
          <a:bodyPr wrap="square" rtlCol="0">
            <a:spAutoFit/>
          </a:bodyPr>
          <a:lstStyle/>
          <a:p>
            <a:r>
              <a:rPr lang="en-US" sz="3200" b="1" dirty="0" smtClean="0">
                <a:solidFill>
                  <a:srgbClr val="FFFF00"/>
                </a:solidFill>
              </a:rPr>
              <a:t>CHETL Section 3</a:t>
            </a:r>
            <a:endParaRPr lang="en-US" sz="3200" b="1" dirty="0">
              <a:solidFill>
                <a:srgbClr val="FFFF00"/>
              </a:solidFill>
            </a:endParaRPr>
          </a:p>
        </p:txBody>
      </p:sp>
    </p:spTree>
    <p:extLst>
      <p:ext uri="{BB962C8B-B14F-4D97-AF65-F5344CB8AC3E}">
        <p14:creationId xmlns:p14="http://schemas.microsoft.com/office/powerpoint/2010/main" val="233818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Framework for Teaching</a:t>
            </a:r>
            <a:endParaRPr lang="en-US" b="1" dirty="0"/>
          </a:p>
        </p:txBody>
      </p:sp>
      <p:sp>
        <p:nvSpPr>
          <p:cNvPr id="3" name="Content Placeholder 2"/>
          <p:cNvSpPr>
            <a:spLocks noGrp="1"/>
          </p:cNvSpPr>
          <p:nvPr>
            <p:ph idx="1"/>
          </p:nvPr>
        </p:nvSpPr>
        <p:spPr>
          <a:xfrm>
            <a:off x="457200" y="2057400"/>
            <a:ext cx="8229600" cy="4068763"/>
          </a:xfrm>
        </p:spPr>
        <p:txBody>
          <a:bodyPr>
            <a:normAutofit/>
          </a:bodyPr>
          <a:lstStyle/>
          <a:p>
            <a:r>
              <a:rPr lang="en-US" sz="4000" b="1" dirty="0" smtClean="0"/>
              <a:t>Domain 1 – Planning and Preparation</a:t>
            </a:r>
          </a:p>
          <a:p>
            <a:pPr lvl="1"/>
            <a:r>
              <a:rPr lang="en-US" sz="4000" b="1" dirty="0" smtClean="0"/>
              <a:t>1C Setting Instructional Outcomes</a:t>
            </a:r>
            <a:endParaRPr lang="en-US" sz="4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4373848"/>
            <a:ext cx="3771371" cy="235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7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2122</Words>
  <Application>Microsoft Office PowerPoint</Application>
  <PresentationFormat>On-screen Show (4:3)</PresentationFormat>
  <Paragraphs>210</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Recognizing and Supporting Rigor in the Classroom</vt:lpstr>
      <vt:lpstr>What is Rigor?</vt:lpstr>
      <vt:lpstr>Experience – Ask yourself</vt:lpstr>
      <vt:lpstr>Have you ever had this conversation?</vt:lpstr>
      <vt:lpstr>A visit to a mathematics classroom:</vt:lpstr>
      <vt:lpstr>A Common Definition Of “Rigor”</vt:lpstr>
      <vt:lpstr>What Research Says About Rigor (TIMMS Video Study, 1993)</vt:lpstr>
      <vt:lpstr>PowerPoint Presentation</vt:lpstr>
      <vt:lpstr>Framework for Teaching</vt:lpstr>
      <vt:lpstr>Questions to ask about the classroom:</vt:lpstr>
      <vt:lpstr>Let’s Observe!</vt:lpstr>
      <vt:lpstr>Let’s observe another class.</vt:lpstr>
      <vt:lpstr>PowerPoint Presentation</vt:lpstr>
      <vt:lpstr>Write a new scenario!</vt:lpstr>
      <vt:lpstr>Tortoise</vt:lpstr>
      <vt:lpstr>Teacher</vt:lpstr>
      <vt:lpstr>How do you support the change?</vt:lpstr>
      <vt:lpstr>Change Paradigms</vt:lpstr>
      <vt:lpstr>The Leader’s Job</vt:lpstr>
      <vt:lpstr>So, who gets in the car first?</vt:lpstr>
      <vt:lpstr>PowerPoint Presentation</vt:lpstr>
      <vt:lpstr>What’s happening in the car?</vt:lpstr>
      <vt:lpstr>What does this mean for you?</vt:lpstr>
      <vt:lpstr>AND…</vt:lpstr>
      <vt:lpstr>Where is everybody?</vt:lpstr>
      <vt:lpstr>What do we do with the resistors?</vt:lpstr>
      <vt:lpstr>PowerPoint Presentation</vt:lpstr>
      <vt:lpstr>The Rider</vt:lpstr>
      <vt:lpstr>So, if you want to change behavior:</vt:lpstr>
      <vt:lpstr>PowerPoint Presentation</vt:lpstr>
      <vt:lpstr>Contact Us</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Rigor in the Mathematics Classroom</dc:title>
  <dc:creator>Slone, Katrina - Office of Next Generation Learners</dc:creator>
  <cp:lastModifiedBy>Emmert, Teresa - Office of Next Generation Learners</cp:lastModifiedBy>
  <cp:revision>124</cp:revision>
  <cp:lastPrinted>2012-05-28T16:29:29Z</cp:lastPrinted>
  <dcterms:created xsi:type="dcterms:W3CDTF">2012-05-24T12:27:51Z</dcterms:created>
  <dcterms:modified xsi:type="dcterms:W3CDTF">2012-10-25T00:06:50Z</dcterms:modified>
</cp:coreProperties>
</file>